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300" r:id="rId3"/>
    <p:sldId id="259" r:id="rId4"/>
    <p:sldId id="301" r:id="rId5"/>
    <p:sldId id="260" r:id="rId6"/>
    <p:sldId id="266" r:id="rId7"/>
    <p:sldId id="272" r:id="rId8"/>
    <p:sldId id="299" r:id="rId9"/>
    <p:sldId id="273" r:id="rId10"/>
    <p:sldId id="304" r:id="rId11"/>
    <p:sldId id="306" r:id="rId12"/>
    <p:sldId id="307" r:id="rId13"/>
    <p:sldId id="308" r:id="rId14"/>
    <p:sldId id="303" r:id="rId15"/>
    <p:sldId id="276" r:id="rId16"/>
    <p:sldId id="277" r:id="rId17"/>
    <p:sldId id="278" r:id="rId18"/>
    <p:sldId id="279" r:id="rId19"/>
    <p:sldId id="280" r:id="rId20"/>
    <p:sldId id="309" r:id="rId21"/>
    <p:sldId id="285" r:id="rId22"/>
    <p:sldId id="286" r:id="rId23"/>
    <p:sldId id="287" r:id="rId24"/>
    <p:sldId id="288" r:id="rId25"/>
    <p:sldId id="289" r:id="rId26"/>
    <p:sldId id="291" r:id="rId27"/>
    <p:sldId id="292" r:id="rId28"/>
    <p:sldId id="293" r:id="rId29"/>
    <p:sldId id="294" r:id="rId30"/>
    <p:sldId id="310" r:id="rId31"/>
    <p:sldId id="295" r:id="rId32"/>
    <p:sldId id="296" r:id="rId33"/>
    <p:sldId id="297" r:id="rId34"/>
    <p:sldId id="298" r:id="rId35"/>
    <p:sldId id="311" r:id="rId36"/>
    <p:sldId id="312" r:id="rId37"/>
    <p:sldId id="257" r:id="rId38"/>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40" d="100"/>
          <a:sy n="140" d="100"/>
        </p:scale>
        <p:origin x="-80" y="-8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4FB740-0A6F-014E-BB4A-B47D17188FA8}" type="doc">
      <dgm:prSet loTypeId="urn:microsoft.com/office/officeart/2008/layout/RadialCluster" loCatId="" qsTypeId="urn:microsoft.com/office/officeart/2005/8/quickstyle/simple1" qsCatId="simple" csTypeId="urn:microsoft.com/office/officeart/2005/8/colors/accent2_2" csCatId="accent2" phldr="1"/>
      <dgm:spPr/>
      <dgm:t>
        <a:bodyPr/>
        <a:lstStyle/>
        <a:p>
          <a:endParaRPr lang="en-US"/>
        </a:p>
      </dgm:t>
    </dgm:pt>
    <dgm:pt modelId="{165F01A0-A73B-7B4F-8871-A3DFF6D4F95C}">
      <dgm:prSet phldrT="[Text]"/>
      <dgm:spPr>
        <a:solidFill>
          <a:schemeClr val="accent3">
            <a:lumMod val="75000"/>
          </a:schemeClr>
        </a:solidFill>
      </dgm:spPr>
      <dgm:t>
        <a:bodyPr/>
        <a:lstStyle/>
        <a:p>
          <a:r>
            <a:rPr lang="en-US" dirty="0" smtClean="0">
              <a:solidFill>
                <a:schemeClr val="bg1"/>
              </a:solidFill>
            </a:rPr>
            <a:t>Framework/ View</a:t>
          </a:r>
        </a:p>
      </dgm:t>
    </dgm:pt>
    <dgm:pt modelId="{836440DD-A4D2-D64F-8F72-E3DAB91BD400}" type="parTrans" cxnId="{D202C9C7-5D8B-B042-8211-66C8E75E2F29}">
      <dgm:prSet/>
      <dgm:spPr/>
      <dgm:t>
        <a:bodyPr/>
        <a:lstStyle/>
        <a:p>
          <a:endParaRPr lang="en-US"/>
        </a:p>
      </dgm:t>
    </dgm:pt>
    <dgm:pt modelId="{9F639568-900A-3E4B-A254-9DD35EF60202}" type="sibTrans" cxnId="{D202C9C7-5D8B-B042-8211-66C8E75E2F29}">
      <dgm:prSet/>
      <dgm:spPr/>
      <dgm:t>
        <a:bodyPr/>
        <a:lstStyle/>
        <a:p>
          <a:endParaRPr lang="en-US"/>
        </a:p>
      </dgm:t>
    </dgm:pt>
    <dgm:pt modelId="{737A4ABB-3458-4D41-83B7-88EE329153C0}">
      <dgm:prSet/>
      <dgm:spPr/>
      <dgm:t>
        <a:bodyPr/>
        <a:lstStyle/>
        <a:p>
          <a:r>
            <a:rPr lang="en-US" dirty="0" smtClean="0"/>
            <a:t>Layout Infrastructure</a:t>
          </a:r>
          <a:endParaRPr lang="en-US" dirty="0"/>
        </a:p>
      </dgm:t>
    </dgm:pt>
    <dgm:pt modelId="{BE9648AD-6FAE-EF48-A9CC-2D2EDC8E3ECA}" type="parTrans" cxnId="{36BF0489-FBC3-7A46-BBC1-ED8D7D852007}">
      <dgm:prSet/>
      <dgm:spPr>
        <a:ln>
          <a:headEnd type="arrow"/>
          <a:tailEnd type="none"/>
        </a:ln>
      </dgm:spPr>
      <dgm:t>
        <a:bodyPr/>
        <a:lstStyle/>
        <a:p>
          <a:endParaRPr lang="en-US"/>
        </a:p>
      </dgm:t>
    </dgm:pt>
    <dgm:pt modelId="{B7095957-A48C-2C42-BC0E-89FEC9E7B427}" type="sibTrans" cxnId="{36BF0489-FBC3-7A46-BBC1-ED8D7D852007}">
      <dgm:prSet/>
      <dgm:spPr/>
      <dgm:t>
        <a:bodyPr/>
        <a:lstStyle/>
        <a:p>
          <a:endParaRPr lang="en-US"/>
        </a:p>
      </dgm:t>
    </dgm:pt>
    <dgm:pt modelId="{797995BB-E926-FD4C-B647-7002FE300369}">
      <dgm:prSet/>
      <dgm:spPr/>
      <dgm:t>
        <a:bodyPr/>
        <a:lstStyle/>
        <a:p>
          <a:r>
            <a:rPr lang="en-US" dirty="0" smtClean="0"/>
            <a:t>Block Rendering</a:t>
          </a:r>
          <a:endParaRPr lang="en-US" dirty="0"/>
        </a:p>
      </dgm:t>
    </dgm:pt>
    <dgm:pt modelId="{93F13A0D-1710-9E49-B1BD-10DD3B6669C0}" type="parTrans" cxnId="{21931603-A44A-9F4F-9967-D3CD7E7C3885}">
      <dgm:prSet/>
      <dgm:spPr>
        <a:ln>
          <a:headEnd type="arrow"/>
          <a:tailEnd type="none"/>
        </a:ln>
      </dgm:spPr>
      <dgm:t>
        <a:bodyPr/>
        <a:lstStyle/>
        <a:p>
          <a:endParaRPr lang="en-US"/>
        </a:p>
      </dgm:t>
    </dgm:pt>
    <dgm:pt modelId="{2F9A32BA-9232-9C4E-B64F-C888E725BD71}" type="sibTrans" cxnId="{21931603-A44A-9F4F-9967-D3CD7E7C3885}">
      <dgm:prSet/>
      <dgm:spPr/>
      <dgm:t>
        <a:bodyPr/>
        <a:lstStyle/>
        <a:p>
          <a:endParaRPr lang="en-US"/>
        </a:p>
      </dgm:t>
    </dgm:pt>
    <dgm:pt modelId="{4B70130E-16D7-5148-9B1C-07D810B81693}">
      <dgm:prSet/>
      <dgm:spPr/>
      <dgm:t>
        <a:bodyPr/>
        <a:lstStyle/>
        <a:p>
          <a:r>
            <a:rPr lang="en-US" dirty="0" smtClean="0"/>
            <a:t>Template Engine</a:t>
          </a:r>
          <a:endParaRPr lang="en-US" dirty="0"/>
        </a:p>
      </dgm:t>
    </dgm:pt>
    <dgm:pt modelId="{FCA421DD-926D-0C4D-B70B-8C9C173D7C51}" type="parTrans" cxnId="{597858D9-BE2F-6F41-9887-3FA7F02B09E4}">
      <dgm:prSet/>
      <dgm:spPr>
        <a:ln>
          <a:headEnd type="arrow"/>
          <a:tailEnd type="none"/>
        </a:ln>
      </dgm:spPr>
      <dgm:t>
        <a:bodyPr/>
        <a:lstStyle/>
        <a:p>
          <a:endParaRPr lang="en-US"/>
        </a:p>
      </dgm:t>
    </dgm:pt>
    <dgm:pt modelId="{183EC0E5-3105-2A43-A7F7-A65F51B2E0A8}" type="sibTrans" cxnId="{597858D9-BE2F-6F41-9887-3FA7F02B09E4}">
      <dgm:prSet/>
      <dgm:spPr/>
      <dgm:t>
        <a:bodyPr/>
        <a:lstStyle/>
        <a:p>
          <a:endParaRPr lang="en-US"/>
        </a:p>
      </dgm:t>
    </dgm:pt>
    <dgm:pt modelId="{7DEFA14E-A28E-0F48-9FBB-0004206E91D8}" type="pres">
      <dgm:prSet presAssocID="{2B4FB740-0A6F-014E-BB4A-B47D17188FA8}" presName="Name0" presStyleCnt="0">
        <dgm:presLayoutVars>
          <dgm:chMax val="1"/>
          <dgm:chPref val="1"/>
          <dgm:dir/>
          <dgm:animOne val="branch"/>
          <dgm:animLvl val="lvl"/>
        </dgm:presLayoutVars>
      </dgm:prSet>
      <dgm:spPr/>
      <dgm:t>
        <a:bodyPr/>
        <a:lstStyle/>
        <a:p>
          <a:endParaRPr lang="en-US"/>
        </a:p>
      </dgm:t>
    </dgm:pt>
    <dgm:pt modelId="{DF62AC4A-8A09-364A-9D10-F35CC0BCB82C}" type="pres">
      <dgm:prSet presAssocID="{165F01A0-A73B-7B4F-8871-A3DFF6D4F95C}" presName="singleCycle" presStyleCnt="0"/>
      <dgm:spPr/>
    </dgm:pt>
    <dgm:pt modelId="{96CD4047-4D7F-8C45-897A-1D6054C973CF}" type="pres">
      <dgm:prSet presAssocID="{165F01A0-A73B-7B4F-8871-A3DFF6D4F95C}" presName="singleCenter" presStyleLbl="node1" presStyleIdx="0" presStyleCnt="4" custLinFactNeighborX="30" custLinFactNeighborY="-7368">
        <dgm:presLayoutVars>
          <dgm:chMax val="7"/>
          <dgm:chPref val="7"/>
        </dgm:presLayoutVars>
      </dgm:prSet>
      <dgm:spPr/>
      <dgm:t>
        <a:bodyPr/>
        <a:lstStyle/>
        <a:p>
          <a:endParaRPr lang="en-US"/>
        </a:p>
      </dgm:t>
    </dgm:pt>
    <dgm:pt modelId="{BFB147C0-3995-F143-BBC4-CB27B00924F8}" type="pres">
      <dgm:prSet presAssocID="{93F13A0D-1710-9E49-B1BD-10DD3B6669C0}" presName="Name56" presStyleLbl="parChTrans1D2" presStyleIdx="0" presStyleCnt="3"/>
      <dgm:spPr/>
      <dgm:t>
        <a:bodyPr/>
        <a:lstStyle/>
        <a:p>
          <a:endParaRPr lang="en-US"/>
        </a:p>
      </dgm:t>
    </dgm:pt>
    <dgm:pt modelId="{C1DFF377-8514-3448-BCF6-1C559006881E}" type="pres">
      <dgm:prSet presAssocID="{797995BB-E926-FD4C-B647-7002FE300369}" presName="text0" presStyleLbl="node1" presStyleIdx="1" presStyleCnt="4" custScaleX="187773" custRadScaleRad="94346">
        <dgm:presLayoutVars>
          <dgm:bulletEnabled val="1"/>
        </dgm:presLayoutVars>
      </dgm:prSet>
      <dgm:spPr/>
      <dgm:t>
        <a:bodyPr/>
        <a:lstStyle/>
        <a:p>
          <a:endParaRPr lang="en-US"/>
        </a:p>
      </dgm:t>
    </dgm:pt>
    <dgm:pt modelId="{82C7F628-0D7C-DC44-B97F-BEEFE7C52343}" type="pres">
      <dgm:prSet presAssocID="{FCA421DD-926D-0C4D-B70B-8C9C173D7C51}" presName="Name56" presStyleLbl="parChTrans1D2" presStyleIdx="1" presStyleCnt="3"/>
      <dgm:spPr/>
      <dgm:t>
        <a:bodyPr/>
        <a:lstStyle/>
        <a:p>
          <a:endParaRPr lang="en-US"/>
        </a:p>
      </dgm:t>
    </dgm:pt>
    <dgm:pt modelId="{C0352CD9-25DD-D449-87B4-A006812DCF39}" type="pres">
      <dgm:prSet presAssocID="{4B70130E-16D7-5148-9B1C-07D810B81693}" presName="text0" presStyleLbl="node1" presStyleIdx="2" presStyleCnt="4" custScaleX="187769">
        <dgm:presLayoutVars>
          <dgm:bulletEnabled val="1"/>
        </dgm:presLayoutVars>
      </dgm:prSet>
      <dgm:spPr/>
      <dgm:t>
        <a:bodyPr/>
        <a:lstStyle/>
        <a:p>
          <a:endParaRPr lang="en-US"/>
        </a:p>
      </dgm:t>
    </dgm:pt>
    <dgm:pt modelId="{09750C7A-057A-D24B-B868-9C2DC6726606}" type="pres">
      <dgm:prSet presAssocID="{BE9648AD-6FAE-EF48-A9CC-2D2EDC8E3ECA}" presName="Name56" presStyleLbl="parChTrans1D2" presStyleIdx="2" presStyleCnt="3"/>
      <dgm:spPr/>
      <dgm:t>
        <a:bodyPr/>
        <a:lstStyle/>
        <a:p>
          <a:endParaRPr lang="en-US"/>
        </a:p>
      </dgm:t>
    </dgm:pt>
    <dgm:pt modelId="{C87814C9-78DF-AD44-8164-86754D8030E3}" type="pres">
      <dgm:prSet presAssocID="{737A4ABB-3458-4D41-83B7-88EE329153C0}" presName="text0" presStyleLbl="node1" presStyleIdx="3" presStyleCnt="4" custScaleX="187678">
        <dgm:presLayoutVars>
          <dgm:bulletEnabled val="1"/>
        </dgm:presLayoutVars>
      </dgm:prSet>
      <dgm:spPr/>
      <dgm:t>
        <a:bodyPr/>
        <a:lstStyle/>
        <a:p>
          <a:endParaRPr lang="en-US"/>
        </a:p>
      </dgm:t>
    </dgm:pt>
  </dgm:ptLst>
  <dgm:cxnLst>
    <dgm:cxn modelId="{3D9DAA01-2072-4CB1-A630-6DAF315607FC}" type="presOf" srcId="{797995BB-E926-FD4C-B647-7002FE300369}" destId="{C1DFF377-8514-3448-BCF6-1C559006881E}" srcOrd="0" destOrd="0" presId="urn:microsoft.com/office/officeart/2008/layout/RadialCluster"/>
    <dgm:cxn modelId="{91C24BFB-E9A5-4A27-9BDE-2A08B0B4B57A}" type="presOf" srcId="{93F13A0D-1710-9E49-B1BD-10DD3B6669C0}" destId="{BFB147C0-3995-F143-BBC4-CB27B00924F8}" srcOrd="0" destOrd="0" presId="urn:microsoft.com/office/officeart/2008/layout/RadialCluster"/>
    <dgm:cxn modelId="{36BF0489-FBC3-7A46-BBC1-ED8D7D852007}" srcId="{165F01A0-A73B-7B4F-8871-A3DFF6D4F95C}" destId="{737A4ABB-3458-4D41-83B7-88EE329153C0}" srcOrd="2" destOrd="0" parTransId="{BE9648AD-6FAE-EF48-A9CC-2D2EDC8E3ECA}" sibTransId="{B7095957-A48C-2C42-BC0E-89FEC9E7B427}"/>
    <dgm:cxn modelId="{21931603-A44A-9F4F-9967-D3CD7E7C3885}" srcId="{165F01A0-A73B-7B4F-8871-A3DFF6D4F95C}" destId="{797995BB-E926-FD4C-B647-7002FE300369}" srcOrd="0" destOrd="0" parTransId="{93F13A0D-1710-9E49-B1BD-10DD3B6669C0}" sibTransId="{2F9A32BA-9232-9C4E-B64F-C888E725BD71}"/>
    <dgm:cxn modelId="{EBC75E44-8273-496C-B09E-4DD9F698D2C5}" type="presOf" srcId="{BE9648AD-6FAE-EF48-A9CC-2D2EDC8E3ECA}" destId="{09750C7A-057A-D24B-B868-9C2DC6726606}" srcOrd="0" destOrd="0" presId="urn:microsoft.com/office/officeart/2008/layout/RadialCluster"/>
    <dgm:cxn modelId="{D202C9C7-5D8B-B042-8211-66C8E75E2F29}" srcId="{2B4FB740-0A6F-014E-BB4A-B47D17188FA8}" destId="{165F01A0-A73B-7B4F-8871-A3DFF6D4F95C}" srcOrd="0" destOrd="0" parTransId="{836440DD-A4D2-D64F-8F72-E3DAB91BD400}" sibTransId="{9F639568-900A-3E4B-A254-9DD35EF60202}"/>
    <dgm:cxn modelId="{46B2E850-202E-402D-B3CA-20A331A695A0}" type="presOf" srcId="{165F01A0-A73B-7B4F-8871-A3DFF6D4F95C}" destId="{96CD4047-4D7F-8C45-897A-1D6054C973CF}" srcOrd="0" destOrd="0" presId="urn:microsoft.com/office/officeart/2008/layout/RadialCluster"/>
    <dgm:cxn modelId="{E40DCEBC-0959-4BBC-86EE-658F189306EB}" type="presOf" srcId="{FCA421DD-926D-0C4D-B70B-8C9C173D7C51}" destId="{82C7F628-0D7C-DC44-B97F-BEEFE7C52343}" srcOrd="0" destOrd="0" presId="urn:microsoft.com/office/officeart/2008/layout/RadialCluster"/>
    <dgm:cxn modelId="{597858D9-BE2F-6F41-9887-3FA7F02B09E4}" srcId="{165F01A0-A73B-7B4F-8871-A3DFF6D4F95C}" destId="{4B70130E-16D7-5148-9B1C-07D810B81693}" srcOrd="1" destOrd="0" parTransId="{FCA421DD-926D-0C4D-B70B-8C9C173D7C51}" sibTransId="{183EC0E5-3105-2A43-A7F7-A65F51B2E0A8}"/>
    <dgm:cxn modelId="{D3488D8D-E575-4C62-921A-E6B5DAD511B9}" type="presOf" srcId="{737A4ABB-3458-4D41-83B7-88EE329153C0}" destId="{C87814C9-78DF-AD44-8164-86754D8030E3}" srcOrd="0" destOrd="0" presId="urn:microsoft.com/office/officeart/2008/layout/RadialCluster"/>
    <dgm:cxn modelId="{B4B6D3E0-9634-45A4-A8FC-13A60C3969BB}" type="presOf" srcId="{2B4FB740-0A6F-014E-BB4A-B47D17188FA8}" destId="{7DEFA14E-A28E-0F48-9FBB-0004206E91D8}" srcOrd="0" destOrd="0" presId="urn:microsoft.com/office/officeart/2008/layout/RadialCluster"/>
    <dgm:cxn modelId="{161EC2EC-15D3-4609-A96D-8B4F2C0D3869}" type="presOf" srcId="{4B70130E-16D7-5148-9B1C-07D810B81693}" destId="{C0352CD9-25DD-D449-87B4-A006812DCF39}" srcOrd="0" destOrd="0" presId="urn:microsoft.com/office/officeart/2008/layout/RadialCluster"/>
    <dgm:cxn modelId="{C24D36A3-DCDB-4F88-B751-27F316AC51A3}" type="presParOf" srcId="{7DEFA14E-A28E-0F48-9FBB-0004206E91D8}" destId="{DF62AC4A-8A09-364A-9D10-F35CC0BCB82C}" srcOrd="0" destOrd="0" presId="urn:microsoft.com/office/officeart/2008/layout/RadialCluster"/>
    <dgm:cxn modelId="{26E1BF3C-7313-4445-AF60-BF91FC2D21B8}" type="presParOf" srcId="{DF62AC4A-8A09-364A-9D10-F35CC0BCB82C}" destId="{96CD4047-4D7F-8C45-897A-1D6054C973CF}" srcOrd="0" destOrd="0" presId="urn:microsoft.com/office/officeart/2008/layout/RadialCluster"/>
    <dgm:cxn modelId="{F73EF8A7-4698-415A-B9E1-D87E18968861}" type="presParOf" srcId="{DF62AC4A-8A09-364A-9D10-F35CC0BCB82C}" destId="{BFB147C0-3995-F143-BBC4-CB27B00924F8}" srcOrd="1" destOrd="0" presId="urn:microsoft.com/office/officeart/2008/layout/RadialCluster"/>
    <dgm:cxn modelId="{123CCF8F-FA88-44D9-8FA2-31A2D90AB837}" type="presParOf" srcId="{DF62AC4A-8A09-364A-9D10-F35CC0BCB82C}" destId="{C1DFF377-8514-3448-BCF6-1C559006881E}" srcOrd="2" destOrd="0" presId="urn:microsoft.com/office/officeart/2008/layout/RadialCluster"/>
    <dgm:cxn modelId="{54ADB931-50F9-42E4-A0E2-166520C75DF6}" type="presParOf" srcId="{DF62AC4A-8A09-364A-9D10-F35CC0BCB82C}" destId="{82C7F628-0D7C-DC44-B97F-BEEFE7C52343}" srcOrd="3" destOrd="0" presId="urn:microsoft.com/office/officeart/2008/layout/RadialCluster"/>
    <dgm:cxn modelId="{15786F11-5967-4F6C-8C9B-15152E40CBAA}" type="presParOf" srcId="{DF62AC4A-8A09-364A-9D10-F35CC0BCB82C}" destId="{C0352CD9-25DD-D449-87B4-A006812DCF39}" srcOrd="4" destOrd="0" presId="urn:microsoft.com/office/officeart/2008/layout/RadialCluster"/>
    <dgm:cxn modelId="{2E7AC7C6-7387-499D-B082-C1604C8D9353}" type="presParOf" srcId="{DF62AC4A-8A09-364A-9D10-F35CC0BCB82C}" destId="{09750C7A-057A-D24B-B868-9C2DC6726606}" srcOrd="5" destOrd="0" presId="urn:microsoft.com/office/officeart/2008/layout/RadialCluster"/>
    <dgm:cxn modelId="{FD2A3885-7950-4E52-BD78-B2551D9EB2F2}" type="presParOf" srcId="{DF62AC4A-8A09-364A-9D10-F35CC0BCB82C}" destId="{C87814C9-78DF-AD44-8164-86754D8030E3}"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4FB740-0A6F-014E-BB4A-B47D17188FA8}" type="doc">
      <dgm:prSet loTypeId="urn:microsoft.com/office/officeart/2008/layout/RadialCluster" loCatId="" qsTypeId="urn:microsoft.com/office/officeart/2005/8/quickstyle/simple1" qsCatId="simple" csTypeId="urn:microsoft.com/office/officeart/2005/8/colors/accent2_2" csCatId="accent2" phldr="1"/>
      <dgm:spPr/>
      <dgm:t>
        <a:bodyPr/>
        <a:lstStyle/>
        <a:p>
          <a:endParaRPr lang="en-US"/>
        </a:p>
      </dgm:t>
    </dgm:pt>
    <dgm:pt modelId="{165F01A0-A73B-7B4F-8871-A3DFF6D4F95C}">
      <dgm:prSet phldrT="[Text]"/>
      <dgm:spPr>
        <a:solidFill>
          <a:schemeClr val="accent3">
            <a:lumMod val="75000"/>
          </a:schemeClr>
        </a:solidFill>
      </dgm:spPr>
      <dgm:t>
        <a:bodyPr/>
        <a:lstStyle/>
        <a:p>
          <a:r>
            <a:rPr lang="en-US" dirty="0" smtClean="0">
              <a:solidFill>
                <a:schemeClr val="bg1"/>
              </a:solidFill>
            </a:rPr>
            <a:t>Framework/ App</a:t>
          </a:r>
        </a:p>
      </dgm:t>
    </dgm:pt>
    <dgm:pt modelId="{836440DD-A4D2-D64F-8F72-E3DAB91BD400}" type="parTrans" cxnId="{D202C9C7-5D8B-B042-8211-66C8E75E2F29}">
      <dgm:prSet/>
      <dgm:spPr/>
      <dgm:t>
        <a:bodyPr/>
        <a:lstStyle/>
        <a:p>
          <a:endParaRPr lang="en-US"/>
        </a:p>
      </dgm:t>
    </dgm:pt>
    <dgm:pt modelId="{9F639568-900A-3E4B-A254-9DD35EF60202}" type="sibTrans" cxnId="{D202C9C7-5D8B-B042-8211-66C8E75E2F29}">
      <dgm:prSet/>
      <dgm:spPr/>
      <dgm:t>
        <a:bodyPr/>
        <a:lstStyle/>
        <a:p>
          <a:endParaRPr lang="en-US"/>
        </a:p>
      </dgm:t>
    </dgm:pt>
    <dgm:pt modelId="{737A4ABB-3458-4D41-83B7-88EE329153C0}">
      <dgm:prSet/>
      <dgm:spPr/>
      <dgm:t>
        <a:bodyPr/>
        <a:lstStyle/>
        <a:p>
          <a:r>
            <a:rPr lang="en-US" dirty="0" smtClean="0"/>
            <a:t>Routers</a:t>
          </a:r>
          <a:endParaRPr lang="en-US" dirty="0"/>
        </a:p>
      </dgm:t>
    </dgm:pt>
    <dgm:pt modelId="{BE9648AD-6FAE-EF48-A9CC-2D2EDC8E3ECA}" type="parTrans" cxnId="{36BF0489-FBC3-7A46-BBC1-ED8D7D852007}">
      <dgm:prSet/>
      <dgm:spPr>
        <a:ln>
          <a:headEnd type="arrow"/>
          <a:tailEnd type="none"/>
        </a:ln>
      </dgm:spPr>
      <dgm:t>
        <a:bodyPr/>
        <a:lstStyle/>
        <a:p>
          <a:endParaRPr lang="en-US"/>
        </a:p>
      </dgm:t>
    </dgm:pt>
    <dgm:pt modelId="{B7095957-A48C-2C42-BC0E-89FEC9E7B427}" type="sibTrans" cxnId="{36BF0489-FBC3-7A46-BBC1-ED8D7D852007}">
      <dgm:prSet/>
      <dgm:spPr/>
      <dgm:t>
        <a:bodyPr/>
        <a:lstStyle/>
        <a:p>
          <a:endParaRPr lang="en-US"/>
        </a:p>
      </dgm:t>
    </dgm:pt>
    <dgm:pt modelId="{797995BB-E926-FD4C-B647-7002FE300369}">
      <dgm:prSet/>
      <dgm:spPr/>
      <dgm:t>
        <a:bodyPr/>
        <a:lstStyle/>
        <a:p>
          <a:r>
            <a:rPr lang="en-US" dirty="0" smtClean="0"/>
            <a:t>Front Controller</a:t>
          </a:r>
          <a:endParaRPr lang="en-US" dirty="0"/>
        </a:p>
      </dgm:t>
    </dgm:pt>
    <dgm:pt modelId="{93F13A0D-1710-9E49-B1BD-10DD3B6669C0}" type="parTrans" cxnId="{21931603-A44A-9F4F-9967-D3CD7E7C3885}">
      <dgm:prSet/>
      <dgm:spPr>
        <a:ln>
          <a:headEnd type="arrow"/>
          <a:tailEnd type="none"/>
        </a:ln>
      </dgm:spPr>
      <dgm:t>
        <a:bodyPr/>
        <a:lstStyle/>
        <a:p>
          <a:endParaRPr lang="en-US"/>
        </a:p>
      </dgm:t>
    </dgm:pt>
    <dgm:pt modelId="{2F9A32BA-9232-9C4E-B64F-C888E725BD71}" type="sibTrans" cxnId="{21931603-A44A-9F4F-9967-D3CD7E7C3885}">
      <dgm:prSet/>
      <dgm:spPr/>
      <dgm:t>
        <a:bodyPr/>
        <a:lstStyle/>
        <a:p>
          <a:endParaRPr lang="en-US"/>
        </a:p>
      </dgm:t>
    </dgm:pt>
    <dgm:pt modelId="{CF68845A-B0A6-A142-82B6-3F1DA058497F}">
      <dgm:prSet/>
      <dgm:spPr/>
      <dgm:t>
        <a:bodyPr/>
        <a:lstStyle/>
        <a:p>
          <a:r>
            <a:rPr lang="en-US" dirty="0" smtClean="0"/>
            <a:t>Boot-strapping</a:t>
          </a:r>
          <a:endParaRPr lang="en-US" dirty="0"/>
        </a:p>
      </dgm:t>
    </dgm:pt>
    <dgm:pt modelId="{55836C1C-9E1A-984E-9460-76B10D3DD5F3}" type="parTrans" cxnId="{02DFDF04-8E15-C842-962A-10336501C4D1}">
      <dgm:prSet/>
      <dgm:spPr>
        <a:ln>
          <a:solidFill>
            <a:schemeClr val="tx1"/>
          </a:solidFill>
          <a:headEnd type="arrow"/>
          <a:tailEnd type="none"/>
        </a:ln>
      </dgm:spPr>
      <dgm:t>
        <a:bodyPr/>
        <a:lstStyle/>
        <a:p>
          <a:endParaRPr lang="en-US"/>
        </a:p>
      </dgm:t>
    </dgm:pt>
    <dgm:pt modelId="{37B8E833-4FCD-0747-8DE6-FEFD0467F2AA}" type="sibTrans" cxnId="{02DFDF04-8E15-C842-962A-10336501C4D1}">
      <dgm:prSet/>
      <dgm:spPr/>
      <dgm:t>
        <a:bodyPr/>
        <a:lstStyle/>
        <a:p>
          <a:endParaRPr lang="en-US"/>
        </a:p>
      </dgm:t>
    </dgm:pt>
    <dgm:pt modelId="{4B70130E-16D7-5148-9B1C-07D810B81693}">
      <dgm:prSet/>
      <dgm:spPr/>
      <dgm:t>
        <a:bodyPr/>
        <a:lstStyle/>
        <a:p>
          <a:r>
            <a:rPr lang="en-US" dirty="0" smtClean="0"/>
            <a:t>Request/ Response</a:t>
          </a:r>
          <a:endParaRPr lang="en-US" dirty="0"/>
        </a:p>
      </dgm:t>
    </dgm:pt>
    <dgm:pt modelId="{FCA421DD-926D-0C4D-B70B-8C9C173D7C51}" type="parTrans" cxnId="{597858D9-BE2F-6F41-9887-3FA7F02B09E4}">
      <dgm:prSet/>
      <dgm:spPr>
        <a:ln>
          <a:headEnd type="arrow"/>
          <a:tailEnd type="none"/>
        </a:ln>
      </dgm:spPr>
      <dgm:t>
        <a:bodyPr/>
        <a:lstStyle/>
        <a:p>
          <a:endParaRPr lang="en-US"/>
        </a:p>
      </dgm:t>
    </dgm:pt>
    <dgm:pt modelId="{183EC0E5-3105-2A43-A7F7-A65F51B2E0A8}" type="sibTrans" cxnId="{597858D9-BE2F-6F41-9887-3FA7F02B09E4}">
      <dgm:prSet/>
      <dgm:spPr/>
      <dgm:t>
        <a:bodyPr/>
        <a:lstStyle/>
        <a:p>
          <a:endParaRPr lang="en-US"/>
        </a:p>
      </dgm:t>
    </dgm:pt>
    <dgm:pt modelId="{7DEFA14E-A28E-0F48-9FBB-0004206E91D8}" type="pres">
      <dgm:prSet presAssocID="{2B4FB740-0A6F-014E-BB4A-B47D17188FA8}" presName="Name0" presStyleCnt="0">
        <dgm:presLayoutVars>
          <dgm:chMax val="1"/>
          <dgm:chPref val="1"/>
          <dgm:dir/>
          <dgm:animOne val="branch"/>
          <dgm:animLvl val="lvl"/>
        </dgm:presLayoutVars>
      </dgm:prSet>
      <dgm:spPr/>
      <dgm:t>
        <a:bodyPr/>
        <a:lstStyle/>
        <a:p>
          <a:endParaRPr lang="en-US"/>
        </a:p>
      </dgm:t>
    </dgm:pt>
    <dgm:pt modelId="{DF62AC4A-8A09-364A-9D10-F35CC0BCB82C}" type="pres">
      <dgm:prSet presAssocID="{165F01A0-A73B-7B4F-8871-A3DFF6D4F95C}" presName="singleCycle" presStyleCnt="0"/>
      <dgm:spPr/>
    </dgm:pt>
    <dgm:pt modelId="{96CD4047-4D7F-8C45-897A-1D6054C973CF}" type="pres">
      <dgm:prSet presAssocID="{165F01A0-A73B-7B4F-8871-A3DFF6D4F95C}" presName="singleCenter" presStyleLbl="node1" presStyleIdx="0" presStyleCnt="5" custLinFactNeighborX="30" custLinFactNeighborY="247">
        <dgm:presLayoutVars>
          <dgm:chMax val="7"/>
          <dgm:chPref val="7"/>
        </dgm:presLayoutVars>
      </dgm:prSet>
      <dgm:spPr/>
      <dgm:t>
        <a:bodyPr/>
        <a:lstStyle/>
        <a:p>
          <a:endParaRPr lang="en-US"/>
        </a:p>
      </dgm:t>
    </dgm:pt>
    <dgm:pt modelId="{BFB147C0-3995-F143-BBC4-CB27B00924F8}" type="pres">
      <dgm:prSet presAssocID="{93F13A0D-1710-9E49-B1BD-10DD3B6669C0}" presName="Name56" presStyleLbl="parChTrans1D2" presStyleIdx="0" presStyleCnt="4"/>
      <dgm:spPr/>
      <dgm:t>
        <a:bodyPr/>
        <a:lstStyle/>
        <a:p>
          <a:endParaRPr lang="en-US"/>
        </a:p>
      </dgm:t>
    </dgm:pt>
    <dgm:pt modelId="{C1DFF377-8514-3448-BCF6-1C559006881E}" type="pres">
      <dgm:prSet presAssocID="{797995BB-E926-FD4C-B647-7002FE300369}" presName="text0" presStyleLbl="node1" presStyleIdx="1" presStyleCnt="5">
        <dgm:presLayoutVars>
          <dgm:bulletEnabled val="1"/>
        </dgm:presLayoutVars>
      </dgm:prSet>
      <dgm:spPr/>
      <dgm:t>
        <a:bodyPr/>
        <a:lstStyle/>
        <a:p>
          <a:endParaRPr lang="en-US"/>
        </a:p>
      </dgm:t>
    </dgm:pt>
    <dgm:pt modelId="{82C7F628-0D7C-DC44-B97F-BEEFE7C52343}" type="pres">
      <dgm:prSet presAssocID="{FCA421DD-926D-0C4D-B70B-8C9C173D7C51}" presName="Name56" presStyleLbl="parChTrans1D2" presStyleIdx="1" presStyleCnt="4"/>
      <dgm:spPr/>
      <dgm:t>
        <a:bodyPr/>
        <a:lstStyle/>
        <a:p>
          <a:endParaRPr lang="en-US"/>
        </a:p>
      </dgm:t>
    </dgm:pt>
    <dgm:pt modelId="{C0352CD9-25DD-D449-87B4-A006812DCF39}" type="pres">
      <dgm:prSet presAssocID="{4B70130E-16D7-5148-9B1C-07D810B81693}" presName="text0" presStyleLbl="node1" presStyleIdx="2" presStyleCnt="5">
        <dgm:presLayoutVars>
          <dgm:bulletEnabled val="1"/>
        </dgm:presLayoutVars>
      </dgm:prSet>
      <dgm:spPr/>
      <dgm:t>
        <a:bodyPr/>
        <a:lstStyle/>
        <a:p>
          <a:endParaRPr lang="en-US"/>
        </a:p>
      </dgm:t>
    </dgm:pt>
    <dgm:pt modelId="{88DF809B-AE56-2542-95E0-311D94729596}" type="pres">
      <dgm:prSet presAssocID="{55836C1C-9E1A-984E-9460-76B10D3DD5F3}" presName="Name56" presStyleLbl="parChTrans1D2" presStyleIdx="2" presStyleCnt="4"/>
      <dgm:spPr/>
      <dgm:t>
        <a:bodyPr/>
        <a:lstStyle/>
        <a:p>
          <a:endParaRPr lang="en-US"/>
        </a:p>
      </dgm:t>
    </dgm:pt>
    <dgm:pt modelId="{B040CC9F-9AE7-9245-A3DA-7252A26DB7E4}" type="pres">
      <dgm:prSet presAssocID="{CF68845A-B0A6-A142-82B6-3F1DA058497F}" presName="text0" presStyleLbl="node1" presStyleIdx="3" presStyleCnt="5">
        <dgm:presLayoutVars>
          <dgm:bulletEnabled val="1"/>
        </dgm:presLayoutVars>
      </dgm:prSet>
      <dgm:spPr/>
      <dgm:t>
        <a:bodyPr/>
        <a:lstStyle/>
        <a:p>
          <a:endParaRPr lang="en-US"/>
        </a:p>
      </dgm:t>
    </dgm:pt>
    <dgm:pt modelId="{09750C7A-057A-D24B-B868-9C2DC6726606}" type="pres">
      <dgm:prSet presAssocID="{BE9648AD-6FAE-EF48-A9CC-2D2EDC8E3ECA}" presName="Name56" presStyleLbl="parChTrans1D2" presStyleIdx="3" presStyleCnt="4"/>
      <dgm:spPr/>
      <dgm:t>
        <a:bodyPr/>
        <a:lstStyle/>
        <a:p>
          <a:endParaRPr lang="en-US"/>
        </a:p>
      </dgm:t>
    </dgm:pt>
    <dgm:pt modelId="{C87814C9-78DF-AD44-8164-86754D8030E3}" type="pres">
      <dgm:prSet presAssocID="{737A4ABB-3458-4D41-83B7-88EE329153C0}" presName="text0" presStyleLbl="node1" presStyleIdx="4" presStyleCnt="5">
        <dgm:presLayoutVars>
          <dgm:bulletEnabled val="1"/>
        </dgm:presLayoutVars>
      </dgm:prSet>
      <dgm:spPr/>
      <dgm:t>
        <a:bodyPr/>
        <a:lstStyle/>
        <a:p>
          <a:endParaRPr lang="en-US"/>
        </a:p>
      </dgm:t>
    </dgm:pt>
  </dgm:ptLst>
  <dgm:cxnLst>
    <dgm:cxn modelId="{19ED54ED-AAFD-41EF-868A-2C96A149D0A0}" type="presOf" srcId="{93F13A0D-1710-9E49-B1BD-10DD3B6669C0}" destId="{BFB147C0-3995-F143-BBC4-CB27B00924F8}" srcOrd="0" destOrd="0" presId="urn:microsoft.com/office/officeart/2008/layout/RadialCluster"/>
    <dgm:cxn modelId="{01D231D6-C228-4F87-A77C-BC03F71FBAEB}" type="presOf" srcId="{BE9648AD-6FAE-EF48-A9CC-2D2EDC8E3ECA}" destId="{09750C7A-057A-D24B-B868-9C2DC6726606}" srcOrd="0" destOrd="0" presId="urn:microsoft.com/office/officeart/2008/layout/RadialCluster"/>
    <dgm:cxn modelId="{02DFDF04-8E15-C842-962A-10336501C4D1}" srcId="{165F01A0-A73B-7B4F-8871-A3DFF6D4F95C}" destId="{CF68845A-B0A6-A142-82B6-3F1DA058497F}" srcOrd="2" destOrd="0" parTransId="{55836C1C-9E1A-984E-9460-76B10D3DD5F3}" sibTransId="{37B8E833-4FCD-0747-8DE6-FEFD0467F2AA}"/>
    <dgm:cxn modelId="{E2CEC1D6-97B4-4049-A559-2523A1E05FAE}" type="presOf" srcId="{737A4ABB-3458-4D41-83B7-88EE329153C0}" destId="{C87814C9-78DF-AD44-8164-86754D8030E3}" srcOrd="0" destOrd="0" presId="urn:microsoft.com/office/officeart/2008/layout/RadialCluster"/>
    <dgm:cxn modelId="{9166B057-9BC6-476D-9C04-D1A84702CE3F}" type="presOf" srcId="{797995BB-E926-FD4C-B647-7002FE300369}" destId="{C1DFF377-8514-3448-BCF6-1C559006881E}" srcOrd="0" destOrd="0" presId="urn:microsoft.com/office/officeart/2008/layout/RadialCluster"/>
    <dgm:cxn modelId="{D202C9C7-5D8B-B042-8211-66C8E75E2F29}" srcId="{2B4FB740-0A6F-014E-BB4A-B47D17188FA8}" destId="{165F01A0-A73B-7B4F-8871-A3DFF6D4F95C}" srcOrd="0" destOrd="0" parTransId="{836440DD-A4D2-D64F-8F72-E3DAB91BD400}" sibTransId="{9F639568-900A-3E4B-A254-9DD35EF60202}"/>
    <dgm:cxn modelId="{76EF8BC7-16A0-4C1E-A5E0-571D36F3D000}" type="presOf" srcId="{FCA421DD-926D-0C4D-B70B-8C9C173D7C51}" destId="{82C7F628-0D7C-DC44-B97F-BEEFE7C52343}" srcOrd="0" destOrd="0" presId="urn:microsoft.com/office/officeart/2008/layout/RadialCluster"/>
    <dgm:cxn modelId="{EE565319-DA09-487C-8298-362DDDEAA939}" type="presOf" srcId="{55836C1C-9E1A-984E-9460-76B10D3DD5F3}" destId="{88DF809B-AE56-2542-95E0-311D94729596}" srcOrd="0" destOrd="0" presId="urn:microsoft.com/office/officeart/2008/layout/RadialCluster"/>
    <dgm:cxn modelId="{597858D9-BE2F-6F41-9887-3FA7F02B09E4}" srcId="{165F01A0-A73B-7B4F-8871-A3DFF6D4F95C}" destId="{4B70130E-16D7-5148-9B1C-07D810B81693}" srcOrd="1" destOrd="0" parTransId="{FCA421DD-926D-0C4D-B70B-8C9C173D7C51}" sibTransId="{183EC0E5-3105-2A43-A7F7-A65F51B2E0A8}"/>
    <dgm:cxn modelId="{7A47AAF0-5BE2-4B37-B76D-A719976ABA55}" type="presOf" srcId="{CF68845A-B0A6-A142-82B6-3F1DA058497F}" destId="{B040CC9F-9AE7-9245-A3DA-7252A26DB7E4}" srcOrd="0" destOrd="0" presId="urn:microsoft.com/office/officeart/2008/layout/RadialCluster"/>
    <dgm:cxn modelId="{21931603-A44A-9F4F-9967-D3CD7E7C3885}" srcId="{165F01A0-A73B-7B4F-8871-A3DFF6D4F95C}" destId="{797995BB-E926-FD4C-B647-7002FE300369}" srcOrd="0" destOrd="0" parTransId="{93F13A0D-1710-9E49-B1BD-10DD3B6669C0}" sibTransId="{2F9A32BA-9232-9C4E-B64F-C888E725BD71}"/>
    <dgm:cxn modelId="{F3C3EC48-A887-415C-802A-2A3D4DA484C2}" type="presOf" srcId="{4B70130E-16D7-5148-9B1C-07D810B81693}" destId="{C0352CD9-25DD-D449-87B4-A006812DCF39}" srcOrd="0" destOrd="0" presId="urn:microsoft.com/office/officeart/2008/layout/RadialCluster"/>
    <dgm:cxn modelId="{36BF0489-FBC3-7A46-BBC1-ED8D7D852007}" srcId="{165F01A0-A73B-7B4F-8871-A3DFF6D4F95C}" destId="{737A4ABB-3458-4D41-83B7-88EE329153C0}" srcOrd="3" destOrd="0" parTransId="{BE9648AD-6FAE-EF48-A9CC-2D2EDC8E3ECA}" sibTransId="{B7095957-A48C-2C42-BC0E-89FEC9E7B427}"/>
    <dgm:cxn modelId="{81162E7E-B319-4AC0-842D-CA8BC80FF90B}" type="presOf" srcId="{165F01A0-A73B-7B4F-8871-A3DFF6D4F95C}" destId="{96CD4047-4D7F-8C45-897A-1D6054C973CF}" srcOrd="0" destOrd="0" presId="urn:microsoft.com/office/officeart/2008/layout/RadialCluster"/>
    <dgm:cxn modelId="{EE590762-8462-4435-A915-1D407C9E0C61}" type="presOf" srcId="{2B4FB740-0A6F-014E-BB4A-B47D17188FA8}" destId="{7DEFA14E-A28E-0F48-9FBB-0004206E91D8}" srcOrd="0" destOrd="0" presId="urn:microsoft.com/office/officeart/2008/layout/RadialCluster"/>
    <dgm:cxn modelId="{87247E1D-FE16-4980-A549-05CB3123DBBE}" type="presParOf" srcId="{7DEFA14E-A28E-0F48-9FBB-0004206E91D8}" destId="{DF62AC4A-8A09-364A-9D10-F35CC0BCB82C}" srcOrd="0" destOrd="0" presId="urn:microsoft.com/office/officeart/2008/layout/RadialCluster"/>
    <dgm:cxn modelId="{88A731A7-BF0D-4488-AB53-345C57AF07DB}" type="presParOf" srcId="{DF62AC4A-8A09-364A-9D10-F35CC0BCB82C}" destId="{96CD4047-4D7F-8C45-897A-1D6054C973CF}" srcOrd="0" destOrd="0" presId="urn:microsoft.com/office/officeart/2008/layout/RadialCluster"/>
    <dgm:cxn modelId="{A5390881-8BA3-491A-BB99-FF371BBBCB0A}" type="presParOf" srcId="{DF62AC4A-8A09-364A-9D10-F35CC0BCB82C}" destId="{BFB147C0-3995-F143-BBC4-CB27B00924F8}" srcOrd="1" destOrd="0" presId="urn:microsoft.com/office/officeart/2008/layout/RadialCluster"/>
    <dgm:cxn modelId="{B068BE4A-1E32-420C-A828-71C1F647D604}" type="presParOf" srcId="{DF62AC4A-8A09-364A-9D10-F35CC0BCB82C}" destId="{C1DFF377-8514-3448-BCF6-1C559006881E}" srcOrd="2" destOrd="0" presId="urn:microsoft.com/office/officeart/2008/layout/RadialCluster"/>
    <dgm:cxn modelId="{AF3B830F-91B7-4B7F-A8AE-2BE9712A4F95}" type="presParOf" srcId="{DF62AC4A-8A09-364A-9D10-F35CC0BCB82C}" destId="{82C7F628-0D7C-DC44-B97F-BEEFE7C52343}" srcOrd="3" destOrd="0" presId="urn:microsoft.com/office/officeart/2008/layout/RadialCluster"/>
    <dgm:cxn modelId="{51331891-EC57-48AD-A852-3A0CA23B2535}" type="presParOf" srcId="{DF62AC4A-8A09-364A-9D10-F35CC0BCB82C}" destId="{C0352CD9-25DD-D449-87B4-A006812DCF39}" srcOrd="4" destOrd="0" presId="urn:microsoft.com/office/officeart/2008/layout/RadialCluster"/>
    <dgm:cxn modelId="{98762129-5821-4EB7-89F0-3B747C83341E}" type="presParOf" srcId="{DF62AC4A-8A09-364A-9D10-F35CC0BCB82C}" destId="{88DF809B-AE56-2542-95E0-311D94729596}" srcOrd="5" destOrd="0" presId="urn:microsoft.com/office/officeart/2008/layout/RadialCluster"/>
    <dgm:cxn modelId="{DBF7A9A7-AB23-49AE-969F-BB0DBC9F7738}" type="presParOf" srcId="{DF62AC4A-8A09-364A-9D10-F35CC0BCB82C}" destId="{B040CC9F-9AE7-9245-A3DA-7252A26DB7E4}" srcOrd="6" destOrd="0" presId="urn:microsoft.com/office/officeart/2008/layout/RadialCluster"/>
    <dgm:cxn modelId="{EF0CEB22-3E14-410B-93E6-6674B19C2665}" type="presParOf" srcId="{DF62AC4A-8A09-364A-9D10-F35CC0BCB82C}" destId="{09750C7A-057A-D24B-B868-9C2DC6726606}" srcOrd="7" destOrd="0" presId="urn:microsoft.com/office/officeart/2008/layout/RadialCluster"/>
    <dgm:cxn modelId="{3303857E-98A6-4EE0-BD50-1B1BE82A8C8C}" type="presParOf" srcId="{DF62AC4A-8A09-364A-9D10-F35CC0BCB82C}" destId="{C87814C9-78DF-AD44-8164-86754D8030E3}" srcOrd="8"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4FB740-0A6F-014E-BB4A-B47D17188FA8}" type="doc">
      <dgm:prSet loTypeId="urn:microsoft.com/office/officeart/2008/layout/RadialCluster" loCatId="" qsTypeId="urn:microsoft.com/office/officeart/2005/8/quickstyle/simple1" qsCatId="simple" csTypeId="urn:microsoft.com/office/officeart/2005/8/colors/accent2_2" csCatId="accent2" phldr="1"/>
      <dgm:spPr/>
      <dgm:t>
        <a:bodyPr/>
        <a:lstStyle/>
        <a:p>
          <a:endParaRPr lang="en-US"/>
        </a:p>
      </dgm:t>
    </dgm:pt>
    <dgm:pt modelId="{165F01A0-A73B-7B4F-8871-A3DFF6D4F95C}">
      <dgm:prSet phldrT="[Text]"/>
      <dgm:spPr>
        <a:solidFill>
          <a:schemeClr val="accent3">
            <a:lumMod val="75000"/>
          </a:schemeClr>
        </a:solidFill>
      </dgm:spPr>
      <dgm:t>
        <a:bodyPr/>
        <a:lstStyle/>
        <a:p>
          <a:r>
            <a:rPr lang="en-US" dirty="0" smtClean="0"/>
            <a:t>Magento/ </a:t>
          </a:r>
          <a:r>
            <a:rPr lang="en-US" dirty="0" err="1" smtClean="0"/>
            <a:t>Adminhtml</a:t>
          </a:r>
          <a:endParaRPr lang="en-US" dirty="0" smtClean="0"/>
        </a:p>
      </dgm:t>
    </dgm:pt>
    <dgm:pt modelId="{836440DD-A4D2-D64F-8F72-E3DAB91BD400}" type="parTrans" cxnId="{D202C9C7-5D8B-B042-8211-66C8E75E2F29}">
      <dgm:prSet/>
      <dgm:spPr/>
      <dgm:t>
        <a:bodyPr/>
        <a:lstStyle/>
        <a:p>
          <a:endParaRPr lang="en-US"/>
        </a:p>
      </dgm:t>
    </dgm:pt>
    <dgm:pt modelId="{9F639568-900A-3E4B-A254-9DD35EF60202}" type="sibTrans" cxnId="{D202C9C7-5D8B-B042-8211-66C8E75E2F29}">
      <dgm:prSet/>
      <dgm:spPr/>
      <dgm:t>
        <a:bodyPr/>
        <a:lstStyle/>
        <a:p>
          <a:endParaRPr lang="en-US"/>
        </a:p>
      </dgm:t>
    </dgm:pt>
    <dgm:pt modelId="{3CAF897F-1290-C141-99D2-2199583D26C1}">
      <dgm:prSet phldrT="[Text]"/>
      <dgm:spPr/>
      <dgm:t>
        <a:bodyPr/>
        <a:lstStyle/>
        <a:p>
          <a:r>
            <a:rPr lang="en-US" dirty="0" smtClean="0"/>
            <a:t>Catalog/ </a:t>
          </a:r>
          <a:r>
            <a:rPr lang="en-US" dirty="0" err="1" smtClean="0"/>
            <a:t>Adminhtml</a:t>
          </a:r>
          <a:endParaRPr lang="en-US" dirty="0" smtClean="0"/>
        </a:p>
      </dgm:t>
    </dgm:pt>
    <dgm:pt modelId="{82C015C0-75A1-4F47-95C5-886A1C7EF250}" type="parTrans" cxnId="{0A410D37-740F-5E48-812A-4C0047A79944}">
      <dgm:prSet/>
      <dgm:spPr>
        <a:ln>
          <a:headEnd type="none"/>
          <a:tailEnd type="arrow"/>
        </a:ln>
      </dgm:spPr>
      <dgm:t>
        <a:bodyPr/>
        <a:lstStyle/>
        <a:p>
          <a:endParaRPr lang="en-US"/>
        </a:p>
      </dgm:t>
    </dgm:pt>
    <dgm:pt modelId="{7E08CD53-6966-DB4D-97B3-934D5F617ABF}" type="sibTrans" cxnId="{0A410D37-740F-5E48-812A-4C0047A79944}">
      <dgm:prSet/>
      <dgm:spPr/>
      <dgm:t>
        <a:bodyPr/>
        <a:lstStyle/>
        <a:p>
          <a:endParaRPr lang="en-US"/>
        </a:p>
      </dgm:t>
    </dgm:pt>
    <dgm:pt modelId="{1A6633AD-DDC2-364D-A582-45FF92928147}">
      <dgm:prSet phldrT="[Text]"/>
      <dgm:spPr/>
      <dgm:t>
        <a:bodyPr/>
        <a:lstStyle/>
        <a:p>
          <a:r>
            <a:rPr lang="en-US" dirty="0" smtClean="0"/>
            <a:t>Customer/ </a:t>
          </a:r>
          <a:r>
            <a:rPr lang="en-US" dirty="0" err="1" smtClean="0"/>
            <a:t>Adminhtml</a:t>
          </a:r>
          <a:endParaRPr lang="en-US" dirty="0" smtClean="0"/>
        </a:p>
      </dgm:t>
    </dgm:pt>
    <dgm:pt modelId="{C7978B45-AA3F-2843-998D-8D6C3D97782B}" type="parTrans" cxnId="{3C7F9E4F-69CC-FC42-A44E-9E5405884FCC}">
      <dgm:prSet/>
      <dgm:spPr>
        <a:ln>
          <a:headEnd type="none"/>
          <a:tailEnd type="arrow"/>
        </a:ln>
      </dgm:spPr>
      <dgm:t>
        <a:bodyPr/>
        <a:lstStyle/>
        <a:p>
          <a:endParaRPr lang="en-US"/>
        </a:p>
      </dgm:t>
    </dgm:pt>
    <dgm:pt modelId="{0C141101-3023-B444-841E-EB74B2A4AC0B}" type="sibTrans" cxnId="{3C7F9E4F-69CC-FC42-A44E-9E5405884FCC}">
      <dgm:prSet/>
      <dgm:spPr/>
      <dgm:t>
        <a:bodyPr/>
        <a:lstStyle/>
        <a:p>
          <a:endParaRPr lang="en-US"/>
        </a:p>
      </dgm:t>
    </dgm:pt>
    <dgm:pt modelId="{232838DA-BD1B-DF4F-894A-5A37E1A4395E}">
      <dgm:prSet phldrT="[Text]"/>
      <dgm:spPr/>
      <dgm:t>
        <a:bodyPr/>
        <a:lstStyle/>
        <a:p>
          <a:r>
            <a:rPr lang="en-US" dirty="0" smtClean="0"/>
            <a:t>*{</a:t>
          </a:r>
          <a:r>
            <a:rPr lang="en-US" i="1" dirty="0" smtClean="0"/>
            <a:t>Module</a:t>
          </a:r>
          <a:r>
            <a:rPr lang="en-US" i="0" dirty="0" smtClean="0"/>
            <a:t>}</a:t>
          </a:r>
          <a:r>
            <a:rPr lang="en-US" dirty="0" smtClean="0"/>
            <a:t>/ </a:t>
          </a:r>
          <a:r>
            <a:rPr lang="en-US" dirty="0" err="1" smtClean="0"/>
            <a:t>Adminhtml</a:t>
          </a:r>
          <a:endParaRPr lang="en-US" dirty="0"/>
        </a:p>
      </dgm:t>
    </dgm:pt>
    <dgm:pt modelId="{191038E8-B896-0A41-B631-B87EB01EF72C}" type="parTrans" cxnId="{FF763977-49BB-4B4D-B79D-E0BBC4BEE0DD}">
      <dgm:prSet/>
      <dgm:spPr>
        <a:ln>
          <a:headEnd type="none"/>
          <a:tailEnd type="arrow"/>
        </a:ln>
      </dgm:spPr>
      <dgm:t>
        <a:bodyPr/>
        <a:lstStyle/>
        <a:p>
          <a:endParaRPr lang="en-US"/>
        </a:p>
      </dgm:t>
    </dgm:pt>
    <dgm:pt modelId="{A0540C0A-6492-A644-B1F2-F0EDC2BE65AE}" type="sibTrans" cxnId="{FF763977-49BB-4B4D-B79D-E0BBC4BEE0DD}">
      <dgm:prSet/>
      <dgm:spPr/>
      <dgm:t>
        <a:bodyPr/>
        <a:lstStyle/>
        <a:p>
          <a:endParaRPr lang="en-US"/>
        </a:p>
      </dgm:t>
    </dgm:pt>
    <dgm:pt modelId="{67D389E8-3180-114F-9A8D-53CB6C7EB2AD}">
      <dgm:prSet phldrT="[Text]"/>
      <dgm:spPr/>
      <dgm:t>
        <a:bodyPr/>
        <a:lstStyle/>
        <a:p>
          <a:endParaRPr lang="en-US" dirty="0"/>
        </a:p>
      </dgm:t>
    </dgm:pt>
    <dgm:pt modelId="{0A4038E1-93E3-1149-9892-9EBC1A2D94CF}" type="parTrans" cxnId="{AD5A06E4-6910-5A42-A9CD-EACFD4EEAAC6}">
      <dgm:prSet/>
      <dgm:spPr/>
      <dgm:t>
        <a:bodyPr/>
        <a:lstStyle/>
        <a:p>
          <a:endParaRPr lang="en-US"/>
        </a:p>
      </dgm:t>
    </dgm:pt>
    <dgm:pt modelId="{9787B81F-C8F3-494E-B11E-30588CED2CD9}" type="sibTrans" cxnId="{AD5A06E4-6910-5A42-A9CD-EACFD4EEAAC6}">
      <dgm:prSet/>
      <dgm:spPr/>
      <dgm:t>
        <a:bodyPr/>
        <a:lstStyle/>
        <a:p>
          <a:endParaRPr lang="en-US"/>
        </a:p>
      </dgm:t>
    </dgm:pt>
    <dgm:pt modelId="{7DEFA14E-A28E-0F48-9FBB-0004206E91D8}" type="pres">
      <dgm:prSet presAssocID="{2B4FB740-0A6F-014E-BB4A-B47D17188FA8}" presName="Name0" presStyleCnt="0">
        <dgm:presLayoutVars>
          <dgm:chMax val="1"/>
          <dgm:chPref val="1"/>
          <dgm:dir/>
          <dgm:animOne val="branch"/>
          <dgm:animLvl val="lvl"/>
        </dgm:presLayoutVars>
      </dgm:prSet>
      <dgm:spPr/>
      <dgm:t>
        <a:bodyPr/>
        <a:lstStyle/>
        <a:p>
          <a:endParaRPr lang="en-US"/>
        </a:p>
      </dgm:t>
    </dgm:pt>
    <dgm:pt modelId="{DF62AC4A-8A09-364A-9D10-F35CC0BCB82C}" type="pres">
      <dgm:prSet presAssocID="{165F01A0-A73B-7B4F-8871-A3DFF6D4F95C}" presName="singleCycle" presStyleCnt="0"/>
      <dgm:spPr/>
    </dgm:pt>
    <dgm:pt modelId="{96CD4047-4D7F-8C45-897A-1D6054C973CF}" type="pres">
      <dgm:prSet presAssocID="{165F01A0-A73B-7B4F-8871-A3DFF6D4F95C}" presName="singleCenter" presStyleLbl="node1" presStyleIdx="0" presStyleCnt="4">
        <dgm:presLayoutVars>
          <dgm:chMax val="7"/>
          <dgm:chPref val="7"/>
        </dgm:presLayoutVars>
      </dgm:prSet>
      <dgm:spPr/>
      <dgm:t>
        <a:bodyPr/>
        <a:lstStyle/>
        <a:p>
          <a:endParaRPr lang="en-US"/>
        </a:p>
      </dgm:t>
    </dgm:pt>
    <dgm:pt modelId="{1FC7D489-1F5A-5443-BDC7-685636CD1FED}" type="pres">
      <dgm:prSet presAssocID="{191038E8-B896-0A41-B631-B87EB01EF72C}" presName="Name56" presStyleLbl="parChTrans1D2" presStyleIdx="0" presStyleCnt="3"/>
      <dgm:spPr/>
      <dgm:t>
        <a:bodyPr/>
        <a:lstStyle/>
        <a:p>
          <a:endParaRPr lang="en-US"/>
        </a:p>
      </dgm:t>
    </dgm:pt>
    <dgm:pt modelId="{8AAD432A-BB09-D844-8516-E04E6053B947}" type="pres">
      <dgm:prSet presAssocID="{232838DA-BD1B-DF4F-894A-5A37E1A4395E}" presName="text0" presStyleLbl="node1" presStyleIdx="1" presStyleCnt="4" custScaleX="125500" custScaleY="114849" custRadScaleRad="83886" custRadScaleInc="-1359">
        <dgm:presLayoutVars>
          <dgm:bulletEnabled val="1"/>
        </dgm:presLayoutVars>
      </dgm:prSet>
      <dgm:spPr/>
      <dgm:t>
        <a:bodyPr/>
        <a:lstStyle/>
        <a:p>
          <a:endParaRPr lang="en-US"/>
        </a:p>
      </dgm:t>
    </dgm:pt>
    <dgm:pt modelId="{43213C07-04F5-1440-9A73-7668598DE734}" type="pres">
      <dgm:prSet presAssocID="{82C015C0-75A1-4F47-95C5-886A1C7EF250}" presName="Name56" presStyleLbl="parChTrans1D2" presStyleIdx="1" presStyleCnt="3"/>
      <dgm:spPr/>
      <dgm:t>
        <a:bodyPr/>
        <a:lstStyle/>
        <a:p>
          <a:endParaRPr lang="en-US"/>
        </a:p>
      </dgm:t>
    </dgm:pt>
    <dgm:pt modelId="{6040B903-1575-EC4A-AEE8-61D2694D160A}" type="pres">
      <dgm:prSet presAssocID="{3CAF897F-1290-C141-99D2-2199583D26C1}" presName="text0" presStyleLbl="node1" presStyleIdx="2" presStyleCnt="4" custScaleX="122598" custScaleY="129895" custRadScaleRad="97918" custRadScaleInc="-1782">
        <dgm:presLayoutVars>
          <dgm:bulletEnabled val="1"/>
        </dgm:presLayoutVars>
      </dgm:prSet>
      <dgm:spPr/>
      <dgm:t>
        <a:bodyPr/>
        <a:lstStyle/>
        <a:p>
          <a:endParaRPr lang="en-US"/>
        </a:p>
      </dgm:t>
    </dgm:pt>
    <dgm:pt modelId="{43A5B6BB-457B-4A40-8DF1-3E71DACC60E7}" type="pres">
      <dgm:prSet presAssocID="{C7978B45-AA3F-2843-998D-8D6C3D97782B}" presName="Name56" presStyleLbl="parChTrans1D2" presStyleIdx="2" presStyleCnt="3"/>
      <dgm:spPr/>
      <dgm:t>
        <a:bodyPr/>
        <a:lstStyle/>
        <a:p>
          <a:endParaRPr lang="en-US"/>
        </a:p>
      </dgm:t>
    </dgm:pt>
    <dgm:pt modelId="{59A53DAA-C73B-9A46-A2D6-768D749048CB}" type="pres">
      <dgm:prSet presAssocID="{1A6633AD-DDC2-364D-A582-45FF92928147}" presName="text0" presStyleLbl="node1" presStyleIdx="3" presStyleCnt="4" custScaleX="128418" custScaleY="129698" custRadScaleRad="96640" custRadScaleInc="1126">
        <dgm:presLayoutVars>
          <dgm:bulletEnabled val="1"/>
        </dgm:presLayoutVars>
      </dgm:prSet>
      <dgm:spPr/>
      <dgm:t>
        <a:bodyPr/>
        <a:lstStyle/>
        <a:p>
          <a:endParaRPr lang="en-US"/>
        </a:p>
      </dgm:t>
    </dgm:pt>
  </dgm:ptLst>
  <dgm:cxnLst>
    <dgm:cxn modelId="{2DDC59AE-591C-4825-808A-F88023042666}" type="presOf" srcId="{3CAF897F-1290-C141-99D2-2199583D26C1}" destId="{6040B903-1575-EC4A-AEE8-61D2694D160A}" srcOrd="0" destOrd="0" presId="urn:microsoft.com/office/officeart/2008/layout/RadialCluster"/>
    <dgm:cxn modelId="{832B8547-D38F-455F-93E3-582187B6CA37}" type="presOf" srcId="{191038E8-B896-0A41-B631-B87EB01EF72C}" destId="{1FC7D489-1F5A-5443-BDC7-685636CD1FED}" srcOrd="0" destOrd="0" presId="urn:microsoft.com/office/officeart/2008/layout/RadialCluster"/>
    <dgm:cxn modelId="{35C9FA27-4A98-42E2-BFD4-119402A17E54}" type="presOf" srcId="{2B4FB740-0A6F-014E-BB4A-B47D17188FA8}" destId="{7DEFA14E-A28E-0F48-9FBB-0004206E91D8}" srcOrd="0" destOrd="0" presId="urn:microsoft.com/office/officeart/2008/layout/RadialCluster"/>
    <dgm:cxn modelId="{3C7F9E4F-69CC-FC42-A44E-9E5405884FCC}" srcId="{165F01A0-A73B-7B4F-8871-A3DFF6D4F95C}" destId="{1A6633AD-DDC2-364D-A582-45FF92928147}" srcOrd="2" destOrd="0" parTransId="{C7978B45-AA3F-2843-998D-8D6C3D97782B}" sibTransId="{0C141101-3023-B444-841E-EB74B2A4AC0B}"/>
    <dgm:cxn modelId="{AD5A06E4-6910-5A42-A9CD-EACFD4EEAAC6}" srcId="{2B4FB740-0A6F-014E-BB4A-B47D17188FA8}" destId="{67D389E8-3180-114F-9A8D-53CB6C7EB2AD}" srcOrd="1" destOrd="0" parTransId="{0A4038E1-93E3-1149-9892-9EBC1A2D94CF}" sibTransId="{9787B81F-C8F3-494E-B11E-30588CED2CD9}"/>
    <dgm:cxn modelId="{D202C9C7-5D8B-B042-8211-66C8E75E2F29}" srcId="{2B4FB740-0A6F-014E-BB4A-B47D17188FA8}" destId="{165F01A0-A73B-7B4F-8871-A3DFF6D4F95C}" srcOrd="0" destOrd="0" parTransId="{836440DD-A4D2-D64F-8F72-E3DAB91BD400}" sibTransId="{9F639568-900A-3E4B-A254-9DD35EF60202}"/>
    <dgm:cxn modelId="{E6E3F065-0461-4537-8BEE-1B7896BE2060}" type="presOf" srcId="{1A6633AD-DDC2-364D-A582-45FF92928147}" destId="{59A53DAA-C73B-9A46-A2D6-768D749048CB}" srcOrd="0" destOrd="0" presId="urn:microsoft.com/office/officeart/2008/layout/RadialCluster"/>
    <dgm:cxn modelId="{570C10E5-6BA6-46AF-BD57-2EDFB05DD30B}" type="presOf" srcId="{C7978B45-AA3F-2843-998D-8D6C3D97782B}" destId="{43A5B6BB-457B-4A40-8DF1-3E71DACC60E7}" srcOrd="0" destOrd="0" presId="urn:microsoft.com/office/officeart/2008/layout/RadialCluster"/>
    <dgm:cxn modelId="{FF763977-49BB-4B4D-B79D-E0BBC4BEE0DD}" srcId="{165F01A0-A73B-7B4F-8871-A3DFF6D4F95C}" destId="{232838DA-BD1B-DF4F-894A-5A37E1A4395E}" srcOrd="0" destOrd="0" parTransId="{191038E8-B896-0A41-B631-B87EB01EF72C}" sibTransId="{A0540C0A-6492-A644-B1F2-F0EDC2BE65AE}"/>
    <dgm:cxn modelId="{CF683964-0941-4AF4-9A3D-69CD7F6A805A}" type="presOf" srcId="{232838DA-BD1B-DF4F-894A-5A37E1A4395E}" destId="{8AAD432A-BB09-D844-8516-E04E6053B947}" srcOrd="0" destOrd="0" presId="urn:microsoft.com/office/officeart/2008/layout/RadialCluster"/>
    <dgm:cxn modelId="{0A410D37-740F-5E48-812A-4C0047A79944}" srcId="{165F01A0-A73B-7B4F-8871-A3DFF6D4F95C}" destId="{3CAF897F-1290-C141-99D2-2199583D26C1}" srcOrd="1" destOrd="0" parTransId="{82C015C0-75A1-4F47-95C5-886A1C7EF250}" sibTransId="{7E08CD53-6966-DB4D-97B3-934D5F617ABF}"/>
    <dgm:cxn modelId="{13C75ADA-431A-447D-BC08-E5F6430496BB}" type="presOf" srcId="{165F01A0-A73B-7B4F-8871-A3DFF6D4F95C}" destId="{96CD4047-4D7F-8C45-897A-1D6054C973CF}" srcOrd="0" destOrd="0" presId="urn:microsoft.com/office/officeart/2008/layout/RadialCluster"/>
    <dgm:cxn modelId="{83E76D7A-5499-4F14-8AE7-0000270473E8}" type="presOf" srcId="{82C015C0-75A1-4F47-95C5-886A1C7EF250}" destId="{43213C07-04F5-1440-9A73-7668598DE734}" srcOrd="0" destOrd="0" presId="urn:microsoft.com/office/officeart/2008/layout/RadialCluster"/>
    <dgm:cxn modelId="{53D00BFE-42F2-4B6C-BFD0-611BC5531350}" type="presParOf" srcId="{7DEFA14E-A28E-0F48-9FBB-0004206E91D8}" destId="{DF62AC4A-8A09-364A-9D10-F35CC0BCB82C}" srcOrd="0" destOrd="0" presId="urn:microsoft.com/office/officeart/2008/layout/RadialCluster"/>
    <dgm:cxn modelId="{F7601C12-47F6-4440-A03C-6F23512C66E3}" type="presParOf" srcId="{DF62AC4A-8A09-364A-9D10-F35CC0BCB82C}" destId="{96CD4047-4D7F-8C45-897A-1D6054C973CF}" srcOrd="0" destOrd="0" presId="urn:microsoft.com/office/officeart/2008/layout/RadialCluster"/>
    <dgm:cxn modelId="{ACB5CFDF-B7AC-4566-AD88-484580F9C554}" type="presParOf" srcId="{DF62AC4A-8A09-364A-9D10-F35CC0BCB82C}" destId="{1FC7D489-1F5A-5443-BDC7-685636CD1FED}" srcOrd="1" destOrd="0" presId="urn:microsoft.com/office/officeart/2008/layout/RadialCluster"/>
    <dgm:cxn modelId="{F8D1040A-FE9A-42E3-A82C-9127E7D42AF3}" type="presParOf" srcId="{DF62AC4A-8A09-364A-9D10-F35CC0BCB82C}" destId="{8AAD432A-BB09-D844-8516-E04E6053B947}" srcOrd="2" destOrd="0" presId="urn:microsoft.com/office/officeart/2008/layout/RadialCluster"/>
    <dgm:cxn modelId="{0E6201A0-D279-42AF-B558-A01021C92863}" type="presParOf" srcId="{DF62AC4A-8A09-364A-9D10-F35CC0BCB82C}" destId="{43213C07-04F5-1440-9A73-7668598DE734}" srcOrd="3" destOrd="0" presId="urn:microsoft.com/office/officeart/2008/layout/RadialCluster"/>
    <dgm:cxn modelId="{FBE31422-6506-41C9-B4CE-E0C7A296C657}" type="presParOf" srcId="{DF62AC4A-8A09-364A-9D10-F35CC0BCB82C}" destId="{6040B903-1575-EC4A-AEE8-61D2694D160A}" srcOrd="4" destOrd="0" presId="urn:microsoft.com/office/officeart/2008/layout/RadialCluster"/>
    <dgm:cxn modelId="{962ED6E5-53A6-42F7-A907-260D0EB12650}" type="presParOf" srcId="{DF62AC4A-8A09-364A-9D10-F35CC0BCB82C}" destId="{43A5B6BB-457B-4A40-8DF1-3E71DACC60E7}" srcOrd="5" destOrd="0" presId="urn:microsoft.com/office/officeart/2008/layout/RadialCluster"/>
    <dgm:cxn modelId="{6ADECE02-22D1-4116-A8AF-F18DE6C679B9}" type="presParOf" srcId="{DF62AC4A-8A09-364A-9D10-F35CC0BCB82C}" destId="{59A53DAA-C73B-9A46-A2D6-768D749048CB}" srcOrd="6" destOrd="0" presId="urn:microsoft.com/office/officeart/2008/layout/RadialCluster"/>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D4047-4D7F-8C45-897A-1D6054C973CF}">
      <dsp:nvSpPr>
        <dsp:cNvPr id="0" name=""/>
        <dsp:cNvSpPr/>
      </dsp:nvSpPr>
      <dsp:spPr>
        <a:xfrm>
          <a:off x="1101660" y="1111606"/>
          <a:ext cx="839348" cy="839348"/>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Framework/ View</a:t>
          </a:r>
        </a:p>
      </dsp:txBody>
      <dsp:txXfrm>
        <a:off x="1142634" y="1152580"/>
        <a:ext cx="757400" cy="757400"/>
      </dsp:txXfrm>
    </dsp:sp>
    <dsp:sp modelId="{BFB147C0-3995-F143-BBC4-CB27B00924F8}">
      <dsp:nvSpPr>
        <dsp:cNvPr id="0" name=""/>
        <dsp:cNvSpPr/>
      </dsp:nvSpPr>
      <dsp:spPr>
        <a:xfrm rot="16197409">
          <a:off x="1357988" y="948699"/>
          <a:ext cx="325813" cy="0"/>
        </a:xfrm>
        <a:custGeom>
          <a:avLst/>
          <a:gdLst/>
          <a:ahLst/>
          <a:cxnLst/>
          <a:rect l="0" t="0" r="0" b="0"/>
          <a:pathLst>
            <a:path>
              <a:moveTo>
                <a:pt x="0" y="0"/>
              </a:moveTo>
              <a:lnTo>
                <a:pt x="325813" y="0"/>
              </a:lnTo>
            </a:path>
          </a:pathLst>
        </a:custGeom>
        <a:noFill/>
        <a:ln w="25400" cap="flat" cmpd="sng" algn="ctr">
          <a:solidFill>
            <a:scrgbClr r="0" g="0" b="0"/>
          </a:solidFill>
          <a:prstDash val="solid"/>
          <a:headEnd type="arrow"/>
          <a:tailEnd type="none"/>
        </a:ln>
        <a:effectLst/>
      </dsp:spPr>
      <dsp:style>
        <a:lnRef idx="2">
          <a:scrgbClr r="0" g="0" b="0"/>
        </a:lnRef>
        <a:fillRef idx="0">
          <a:scrgbClr r="0" g="0" b="0"/>
        </a:fillRef>
        <a:effectRef idx="0">
          <a:scrgbClr r="0" g="0" b="0"/>
        </a:effectRef>
        <a:fontRef idx="minor"/>
      </dsp:style>
    </dsp:sp>
    <dsp:sp modelId="{C1DFF377-8514-3448-BCF6-1C559006881E}">
      <dsp:nvSpPr>
        <dsp:cNvPr id="0" name=""/>
        <dsp:cNvSpPr/>
      </dsp:nvSpPr>
      <dsp:spPr>
        <a:xfrm>
          <a:off x="992577" y="223429"/>
          <a:ext cx="1055966" cy="56236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a:lnSpc>
              <a:spcPct val="90000"/>
            </a:lnSpc>
            <a:spcBef>
              <a:spcPct val="0"/>
            </a:spcBef>
            <a:spcAft>
              <a:spcPct val="35000"/>
            </a:spcAft>
          </a:pPr>
          <a:r>
            <a:rPr lang="en-US" sz="1500" kern="1200" dirty="0" smtClean="0"/>
            <a:t>Block Rendering</a:t>
          </a:r>
          <a:endParaRPr lang="en-US" sz="1500" kern="1200" dirty="0"/>
        </a:p>
      </dsp:txBody>
      <dsp:txXfrm>
        <a:off x="1020029" y="250881"/>
        <a:ext cx="1001062" cy="507459"/>
      </dsp:txXfrm>
    </dsp:sp>
    <dsp:sp modelId="{82C7F628-0D7C-DC44-B97F-BEEFE7C52343}">
      <dsp:nvSpPr>
        <dsp:cNvPr id="0" name=""/>
        <dsp:cNvSpPr/>
      </dsp:nvSpPr>
      <dsp:spPr>
        <a:xfrm rot="2207845">
          <a:off x="1901135" y="1965079"/>
          <a:ext cx="400245" cy="0"/>
        </a:xfrm>
        <a:custGeom>
          <a:avLst/>
          <a:gdLst/>
          <a:ahLst/>
          <a:cxnLst/>
          <a:rect l="0" t="0" r="0" b="0"/>
          <a:pathLst>
            <a:path>
              <a:moveTo>
                <a:pt x="0" y="0"/>
              </a:moveTo>
              <a:lnTo>
                <a:pt x="400245" y="0"/>
              </a:lnTo>
            </a:path>
          </a:pathLst>
        </a:custGeom>
        <a:noFill/>
        <a:ln w="25400" cap="flat" cmpd="sng" algn="ctr">
          <a:solidFill>
            <a:scrgbClr r="0" g="0" b="0"/>
          </a:solidFill>
          <a:prstDash val="solid"/>
          <a:headEnd type="arrow"/>
          <a:tailEnd type="none"/>
        </a:ln>
        <a:effectLst/>
      </dsp:spPr>
      <dsp:style>
        <a:lnRef idx="2">
          <a:scrgbClr r="0" g="0" b="0"/>
        </a:lnRef>
        <a:fillRef idx="0">
          <a:scrgbClr r="0" g="0" b="0"/>
        </a:fillRef>
        <a:effectRef idx="0">
          <a:scrgbClr r="0" g="0" b="0"/>
        </a:effectRef>
        <a:fontRef idx="minor"/>
      </dsp:style>
    </dsp:sp>
    <dsp:sp modelId="{C0352CD9-25DD-D449-87B4-A006812DCF39}">
      <dsp:nvSpPr>
        <dsp:cNvPr id="0" name=""/>
        <dsp:cNvSpPr/>
      </dsp:nvSpPr>
      <dsp:spPr>
        <a:xfrm>
          <a:off x="2109435" y="2084950"/>
          <a:ext cx="1055944" cy="56236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a:lnSpc>
              <a:spcPct val="90000"/>
            </a:lnSpc>
            <a:spcBef>
              <a:spcPct val="0"/>
            </a:spcBef>
            <a:spcAft>
              <a:spcPct val="35000"/>
            </a:spcAft>
          </a:pPr>
          <a:r>
            <a:rPr lang="en-US" sz="1500" kern="1200" dirty="0" smtClean="0"/>
            <a:t>Template Engine</a:t>
          </a:r>
          <a:endParaRPr lang="en-US" sz="1500" kern="1200" dirty="0"/>
        </a:p>
      </dsp:txBody>
      <dsp:txXfrm>
        <a:off x="2136887" y="2112402"/>
        <a:ext cx="1001040" cy="507459"/>
      </dsp:txXfrm>
    </dsp:sp>
    <dsp:sp modelId="{09750C7A-057A-D24B-B868-9C2DC6726606}">
      <dsp:nvSpPr>
        <dsp:cNvPr id="0" name=""/>
        <dsp:cNvSpPr/>
      </dsp:nvSpPr>
      <dsp:spPr>
        <a:xfrm rot="8594439">
          <a:off x="740232" y="1964861"/>
          <a:ext cx="401328" cy="0"/>
        </a:xfrm>
        <a:custGeom>
          <a:avLst/>
          <a:gdLst/>
          <a:ahLst/>
          <a:cxnLst/>
          <a:rect l="0" t="0" r="0" b="0"/>
          <a:pathLst>
            <a:path>
              <a:moveTo>
                <a:pt x="0" y="0"/>
              </a:moveTo>
              <a:lnTo>
                <a:pt x="401328" y="0"/>
              </a:lnTo>
            </a:path>
          </a:pathLst>
        </a:custGeom>
        <a:noFill/>
        <a:ln w="25400" cap="flat" cmpd="sng" algn="ctr">
          <a:solidFill>
            <a:scrgbClr r="0" g="0" b="0"/>
          </a:solidFill>
          <a:prstDash val="solid"/>
          <a:headEnd type="arrow"/>
          <a:tailEnd type="none"/>
        </a:ln>
        <a:effectLst/>
      </dsp:spPr>
      <dsp:style>
        <a:lnRef idx="2">
          <a:scrgbClr r="0" g="0" b="0"/>
        </a:lnRef>
        <a:fillRef idx="0">
          <a:scrgbClr r="0" g="0" b="0"/>
        </a:fillRef>
        <a:effectRef idx="0">
          <a:scrgbClr r="0" g="0" b="0"/>
        </a:effectRef>
        <a:fontRef idx="minor"/>
      </dsp:style>
    </dsp:sp>
    <dsp:sp modelId="{C87814C9-78DF-AD44-8164-86754D8030E3}">
      <dsp:nvSpPr>
        <dsp:cNvPr id="0" name=""/>
        <dsp:cNvSpPr/>
      </dsp:nvSpPr>
      <dsp:spPr>
        <a:xfrm>
          <a:off x="-124002" y="2084950"/>
          <a:ext cx="1055432" cy="56236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577850">
            <a:lnSpc>
              <a:spcPct val="90000"/>
            </a:lnSpc>
            <a:spcBef>
              <a:spcPct val="0"/>
            </a:spcBef>
            <a:spcAft>
              <a:spcPct val="35000"/>
            </a:spcAft>
          </a:pPr>
          <a:r>
            <a:rPr lang="en-US" sz="1300" kern="1200" dirty="0" smtClean="0"/>
            <a:t>Layout Infrastructure</a:t>
          </a:r>
          <a:endParaRPr lang="en-US" sz="1300" kern="1200" dirty="0"/>
        </a:p>
      </dsp:txBody>
      <dsp:txXfrm>
        <a:off x="-96550" y="2112402"/>
        <a:ext cx="1000528" cy="5074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D4047-4D7F-8C45-897A-1D6054C973CF}">
      <dsp:nvSpPr>
        <dsp:cNvPr id="0" name=""/>
        <dsp:cNvSpPr/>
      </dsp:nvSpPr>
      <dsp:spPr>
        <a:xfrm>
          <a:off x="1516116" y="976630"/>
          <a:ext cx="832419" cy="832419"/>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1"/>
              </a:solidFill>
            </a:rPr>
            <a:t>Framework/ App</a:t>
          </a:r>
        </a:p>
      </dsp:txBody>
      <dsp:txXfrm>
        <a:off x="1556751" y="1017265"/>
        <a:ext cx="751149" cy="751149"/>
      </dsp:txXfrm>
    </dsp:sp>
    <dsp:sp modelId="{BFB147C0-3995-F143-BBC4-CB27B00924F8}">
      <dsp:nvSpPr>
        <dsp:cNvPr id="0" name=""/>
        <dsp:cNvSpPr/>
      </dsp:nvSpPr>
      <dsp:spPr>
        <a:xfrm rot="16197947">
          <a:off x="1722617" y="767294"/>
          <a:ext cx="418671" cy="0"/>
        </a:xfrm>
        <a:custGeom>
          <a:avLst/>
          <a:gdLst/>
          <a:ahLst/>
          <a:cxnLst/>
          <a:rect l="0" t="0" r="0" b="0"/>
          <a:pathLst>
            <a:path>
              <a:moveTo>
                <a:pt x="0" y="0"/>
              </a:moveTo>
              <a:lnTo>
                <a:pt x="418671" y="0"/>
              </a:lnTo>
            </a:path>
          </a:pathLst>
        </a:custGeom>
        <a:noFill/>
        <a:ln w="25400" cap="flat" cmpd="sng" algn="ctr">
          <a:solidFill>
            <a:scrgbClr r="0" g="0" b="0"/>
          </a:solidFill>
          <a:prstDash val="solid"/>
          <a:headEnd type="arrow"/>
          <a:tailEnd type="none"/>
        </a:ln>
        <a:effectLst/>
      </dsp:spPr>
      <dsp:style>
        <a:lnRef idx="2">
          <a:scrgbClr r="0" g="0" b="0"/>
        </a:lnRef>
        <a:fillRef idx="0">
          <a:scrgbClr r="0" g="0" b="0"/>
        </a:fillRef>
        <a:effectRef idx="0">
          <a:scrgbClr r="0" g="0" b="0"/>
        </a:effectRef>
        <a:fontRef idx="minor"/>
      </dsp:style>
    </dsp:sp>
    <dsp:sp modelId="{C1DFF377-8514-3448-BCF6-1C559006881E}">
      <dsp:nvSpPr>
        <dsp:cNvPr id="0" name=""/>
        <dsp:cNvSpPr/>
      </dsp:nvSpPr>
      <dsp:spPr>
        <a:xfrm>
          <a:off x="1652801" y="238"/>
          <a:ext cx="557720" cy="557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en-US" sz="800" kern="1200" dirty="0" smtClean="0"/>
            <a:t>Front Controller</a:t>
          </a:r>
          <a:endParaRPr lang="en-US" sz="800" kern="1200" dirty="0"/>
        </a:p>
      </dsp:txBody>
      <dsp:txXfrm>
        <a:off x="1680027" y="27464"/>
        <a:ext cx="503268" cy="503268"/>
      </dsp:txXfrm>
    </dsp:sp>
    <dsp:sp modelId="{82C7F628-0D7C-DC44-B97F-BEEFE7C52343}">
      <dsp:nvSpPr>
        <dsp:cNvPr id="0" name=""/>
        <dsp:cNvSpPr/>
      </dsp:nvSpPr>
      <dsp:spPr>
        <a:xfrm rot="21583007">
          <a:off x="2348533" y="1389762"/>
          <a:ext cx="412536" cy="0"/>
        </a:xfrm>
        <a:custGeom>
          <a:avLst/>
          <a:gdLst/>
          <a:ahLst/>
          <a:cxnLst/>
          <a:rect l="0" t="0" r="0" b="0"/>
          <a:pathLst>
            <a:path>
              <a:moveTo>
                <a:pt x="0" y="0"/>
              </a:moveTo>
              <a:lnTo>
                <a:pt x="412536" y="0"/>
              </a:lnTo>
            </a:path>
          </a:pathLst>
        </a:custGeom>
        <a:noFill/>
        <a:ln w="25400" cap="flat" cmpd="sng" algn="ctr">
          <a:solidFill>
            <a:scrgbClr r="0" g="0" b="0"/>
          </a:solidFill>
          <a:prstDash val="solid"/>
          <a:headEnd type="arrow"/>
          <a:tailEnd type="none"/>
        </a:ln>
        <a:effectLst/>
      </dsp:spPr>
      <dsp:style>
        <a:lnRef idx="2">
          <a:scrgbClr r="0" g="0" b="0"/>
        </a:lnRef>
        <a:fillRef idx="0">
          <a:scrgbClr r="0" g="0" b="0"/>
        </a:fillRef>
        <a:effectRef idx="0">
          <a:scrgbClr r="0" g="0" b="0"/>
        </a:effectRef>
        <a:fontRef idx="minor"/>
      </dsp:style>
    </dsp:sp>
    <dsp:sp modelId="{C0352CD9-25DD-D449-87B4-A006812DCF39}">
      <dsp:nvSpPr>
        <dsp:cNvPr id="0" name=""/>
        <dsp:cNvSpPr/>
      </dsp:nvSpPr>
      <dsp:spPr>
        <a:xfrm>
          <a:off x="2761067" y="1108504"/>
          <a:ext cx="557720" cy="557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en-US" sz="900" kern="1200" dirty="0" smtClean="0"/>
            <a:t>Request/ Response</a:t>
          </a:r>
          <a:endParaRPr lang="en-US" sz="900" kern="1200" dirty="0"/>
        </a:p>
      </dsp:txBody>
      <dsp:txXfrm>
        <a:off x="2788293" y="1135730"/>
        <a:ext cx="503268" cy="503268"/>
      </dsp:txXfrm>
    </dsp:sp>
    <dsp:sp modelId="{88DF809B-AE56-2542-95E0-311D94729596}">
      <dsp:nvSpPr>
        <dsp:cNvPr id="0" name=""/>
        <dsp:cNvSpPr/>
      </dsp:nvSpPr>
      <dsp:spPr>
        <a:xfrm rot="5402073">
          <a:off x="1728091" y="2012910"/>
          <a:ext cx="407721" cy="0"/>
        </a:xfrm>
        <a:custGeom>
          <a:avLst/>
          <a:gdLst/>
          <a:ahLst/>
          <a:cxnLst/>
          <a:rect l="0" t="0" r="0" b="0"/>
          <a:pathLst>
            <a:path>
              <a:moveTo>
                <a:pt x="0" y="0"/>
              </a:moveTo>
              <a:lnTo>
                <a:pt x="407721" y="0"/>
              </a:lnTo>
            </a:path>
          </a:pathLst>
        </a:custGeom>
        <a:noFill/>
        <a:ln w="25400" cap="flat" cmpd="sng" algn="ctr">
          <a:solidFill>
            <a:schemeClr val="tx1"/>
          </a:solidFill>
          <a:prstDash val="solid"/>
          <a:headEnd type="arrow"/>
          <a:tailEnd type="none"/>
        </a:ln>
        <a:effectLst/>
      </dsp:spPr>
      <dsp:style>
        <a:lnRef idx="2">
          <a:scrgbClr r="0" g="0" b="0"/>
        </a:lnRef>
        <a:fillRef idx="0">
          <a:scrgbClr r="0" g="0" b="0"/>
        </a:fillRef>
        <a:effectRef idx="0">
          <a:scrgbClr r="0" g="0" b="0"/>
        </a:effectRef>
        <a:fontRef idx="minor"/>
      </dsp:style>
    </dsp:sp>
    <dsp:sp modelId="{B040CC9F-9AE7-9245-A3DA-7252A26DB7E4}">
      <dsp:nvSpPr>
        <dsp:cNvPr id="0" name=""/>
        <dsp:cNvSpPr/>
      </dsp:nvSpPr>
      <dsp:spPr>
        <a:xfrm>
          <a:off x="1652801" y="2216770"/>
          <a:ext cx="557720" cy="557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en-US" sz="900" kern="1200" dirty="0" smtClean="0"/>
            <a:t>Boot-strapping</a:t>
          </a:r>
          <a:endParaRPr lang="en-US" sz="900" kern="1200" dirty="0"/>
        </a:p>
      </dsp:txBody>
      <dsp:txXfrm>
        <a:off x="1680027" y="2243996"/>
        <a:ext cx="503268" cy="503268"/>
      </dsp:txXfrm>
    </dsp:sp>
    <dsp:sp modelId="{09750C7A-057A-D24B-B868-9C2DC6726606}">
      <dsp:nvSpPr>
        <dsp:cNvPr id="0" name=""/>
        <dsp:cNvSpPr/>
      </dsp:nvSpPr>
      <dsp:spPr>
        <a:xfrm rot="10816972">
          <a:off x="1102253" y="1389763"/>
          <a:ext cx="413866" cy="0"/>
        </a:xfrm>
        <a:custGeom>
          <a:avLst/>
          <a:gdLst/>
          <a:ahLst/>
          <a:cxnLst/>
          <a:rect l="0" t="0" r="0" b="0"/>
          <a:pathLst>
            <a:path>
              <a:moveTo>
                <a:pt x="0" y="0"/>
              </a:moveTo>
              <a:lnTo>
                <a:pt x="413866" y="0"/>
              </a:lnTo>
            </a:path>
          </a:pathLst>
        </a:custGeom>
        <a:noFill/>
        <a:ln w="25400" cap="flat" cmpd="sng" algn="ctr">
          <a:solidFill>
            <a:scrgbClr r="0" g="0" b="0"/>
          </a:solidFill>
          <a:prstDash val="solid"/>
          <a:headEnd type="arrow"/>
          <a:tailEnd type="none"/>
        </a:ln>
        <a:effectLst/>
      </dsp:spPr>
      <dsp:style>
        <a:lnRef idx="2">
          <a:scrgbClr r="0" g="0" b="0"/>
        </a:lnRef>
        <a:fillRef idx="0">
          <a:scrgbClr r="0" g="0" b="0"/>
        </a:fillRef>
        <a:effectRef idx="0">
          <a:scrgbClr r="0" g="0" b="0"/>
        </a:effectRef>
        <a:fontRef idx="minor"/>
      </dsp:style>
    </dsp:sp>
    <dsp:sp modelId="{C87814C9-78DF-AD44-8164-86754D8030E3}">
      <dsp:nvSpPr>
        <dsp:cNvPr id="0" name=""/>
        <dsp:cNvSpPr/>
      </dsp:nvSpPr>
      <dsp:spPr>
        <a:xfrm>
          <a:off x="544534" y="1108504"/>
          <a:ext cx="557720" cy="557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t>Routers</a:t>
          </a:r>
          <a:endParaRPr lang="en-US" sz="1100" kern="1200" dirty="0"/>
        </a:p>
      </dsp:txBody>
      <dsp:txXfrm>
        <a:off x="571760" y="1135730"/>
        <a:ext cx="503268" cy="5032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D4047-4D7F-8C45-897A-1D6054C973CF}">
      <dsp:nvSpPr>
        <dsp:cNvPr id="0" name=""/>
        <dsp:cNvSpPr/>
      </dsp:nvSpPr>
      <dsp:spPr>
        <a:xfrm>
          <a:off x="1465591" y="1225271"/>
          <a:ext cx="803151" cy="803151"/>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t>Magento/ </a:t>
          </a:r>
          <a:r>
            <a:rPr lang="en-US" sz="1100" kern="1200" dirty="0" err="1" smtClean="0"/>
            <a:t>Adminhtml</a:t>
          </a:r>
          <a:endParaRPr lang="en-US" sz="1100" kern="1200" dirty="0" smtClean="0"/>
        </a:p>
      </dsp:txBody>
      <dsp:txXfrm>
        <a:off x="1504798" y="1264478"/>
        <a:ext cx="724737" cy="724737"/>
      </dsp:txXfrm>
    </dsp:sp>
    <dsp:sp modelId="{1FC7D489-1F5A-5443-BDC7-685636CD1FED}">
      <dsp:nvSpPr>
        <dsp:cNvPr id="0" name=""/>
        <dsp:cNvSpPr/>
      </dsp:nvSpPr>
      <dsp:spPr>
        <a:xfrm rot="16151076">
          <a:off x="1696890" y="1063035"/>
          <a:ext cx="324505" cy="0"/>
        </a:xfrm>
        <a:custGeom>
          <a:avLst/>
          <a:gdLst/>
          <a:ahLst/>
          <a:cxnLst/>
          <a:rect l="0" t="0" r="0" b="0"/>
          <a:pathLst>
            <a:path>
              <a:moveTo>
                <a:pt x="0" y="0"/>
              </a:moveTo>
              <a:lnTo>
                <a:pt x="324505" y="0"/>
              </a:lnTo>
            </a:path>
          </a:pathLst>
        </a:custGeom>
        <a:noFill/>
        <a:ln w="25400" cap="flat" cmpd="sng" algn="ctr">
          <a:solidFill>
            <a:scrgbClr r="0" g="0" b="0"/>
          </a:solidFill>
          <a:prstDash val="solid"/>
          <a:headEnd type="none"/>
          <a:tailEnd type="arrow"/>
        </a:ln>
        <a:effectLst/>
      </dsp:spPr>
      <dsp:style>
        <a:lnRef idx="2">
          <a:scrgbClr r="0" g="0" b="0"/>
        </a:lnRef>
        <a:fillRef idx="0">
          <a:scrgbClr r="0" g="0" b="0"/>
        </a:fillRef>
        <a:effectRef idx="0">
          <a:scrgbClr r="0" g="0" b="0"/>
        </a:effectRef>
        <a:fontRef idx="minor"/>
      </dsp:style>
    </dsp:sp>
    <dsp:sp modelId="{8AAD432A-BB09-D844-8516-E04E6053B947}">
      <dsp:nvSpPr>
        <dsp:cNvPr id="0" name=""/>
        <dsp:cNvSpPr/>
      </dsp:nvSpPr>
      <dsp:spPr>
        <a:xfrm>
          <a:off x="1514771" y="282783"/>
          <a:ext cx="675330" cy="61801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i="1" kern="1200" dirty="0" smtClean="0"/>
            <a:t>Module</a:t>
          </a:r>
          <a:r>
            <a:rPr lang="en-US" sz="900" i="0" kern="1200" dirty="0" smtClean="0"/>
            <a:t>}</a:t>
          </a:r>
          <a:r>
            <a:rPr lang="en-US" sz="900" kern="1200" dirty="0" smtClean="0"/>
            <a:t>/ </a:t>
          </a:r>
          <a:r>
            <a:rPr lang="en-US" sz="900" kern="1200" dirty="0" err="1" smtClean="0"/>
            <a:t>Adminhtml</a:t>
          </a:r>
          <a:endParaRPr lang="en-US" sz="900" kern="1200" dirty="0"/>
        </a:p>
      </dsp:txBody>
      <dsp:txXfrm>
        <a:off x="1544940" y="312952"/>
        <a:ext cx="614992" cy="557677"/>
      </dsp:txXfrm>
    </dsp:sp>
    <dsp:sp modelId="{43213C07-04F5-1440-9A73-7668598DE734}">
      <dsp:nvSpPr>
        <dsp:cNvPr id="0" name=""/>
        <dsp:cNvSpPr/>
      </dsp:nvSpPr>
      <dsp:spPr>
        <a:xfrm rot="1735848">
          <a:off x="2245494" y="1938931"/>
          <a:ext cx="372589" cy="0"/>
        </a:xfrm>
        <a:custGeom>
          <a:avLst/>
          <a:gdLst/>
          <a:ahLst/>
          <a:cxnLst/>
          <a:rect l="0" t="0" r="0" b="0"/>
          <a:pathLst>
            <a:path>
              <a:moveTo>
                <a:pt x="0" y="0"/>
              </a:moveTo>
              <a:lnTo>
                <a:pt x="372589" y="0"/>
              </a:lnTo>
            </a:path>
          </a:pathLst>
        </a:custGeom>
        <a:noFill/>
        <a:ln w="25400" cap="flat" cmpd="sng" algn="ctr">
          <a:solidFill>
            <a:scrgbClr r="0" g="0" b="0"/>
          </a:solidFill>
          <a:prstDash val="solid"/>
          <a:headEnd type="none"/>
          <a:tailEnd type="arrow"/>
        </a:ln>
        <a:effectLst/>
      </dsp:spPr>
      <dsp:style>
        <a:lnRef idx="2">
          <a:scrgbClr r="0" g="0" b="0"/>
        </a:lnRef>
        <a:fillRef idx="0">
          <a:scrgbClr r="0" g="0" b="0"/>
        </a:fillRef>
        <a:effectRef idx="0">
          <a:scrgbClr r="0" g="0" b="0"/>
        </a:effectRef>
        <a:fontRef idx="minor"/>
      </dsp:style>
    </dsp:sp>
    <dsp:sp modelId="{6040B903-1575-EC4A-AEE8-61D2694D160A}">
      <dsp:nvSpPr>
        <dsp:cNvPr id="0" name=""/>
        <dsp:cNvSpPr/>
      </dsp:nvSpPr>
      <dsp:spPr>
        <a:xfrm>
          <a:off x="2594835" y="1861884"/>
          <a:ext cx="659714" cy="6989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400050">
            <a:lnSpc>
              <a:spcPct val="90000"/>
            </a:lnSpc>
            <a:spcBef>
              <a:spcPct val="0"/>
            </a:spcBef>
            <a:spcAft>
              <a:spcPct val="35000"/>
            </a:spcAft>
          </a:pPr>
          <a:r>
            <a:rPr lang="en-US" sz="900" kern="1200" dirty="0" smtClean="0"/>
            <a:t>Catalog/ </a:t>
          </a:r>
          <a:r>
            <a:rPr lang="en-US" sz="900" kern="1200" dirty="0" err="1" smtClean="0"/>
            <a:t>Adminhtml</a:t>
          </a:r>
          <a:endParaRPr lang="en-US" sz="900" kern="1200" dirty="0" smtClean="0"/>
        </a:p>
      </dsp:txBody>
      <dsp:txXfrm>
        <a:off x="2627040" y="1894089"/>
        <a:ext cx="595304" cy="634570"/>
      </dsp:txXfrm>
    </dsp:sp>
    <dsp:sp modelId="{43A5B6BB-457B-4A40-8DF1-3E71DACC60E7}">
      <dsp:nvSpPr>
        <dsp:cNvPr id="0" name=""/>
        <dsp:cNvSpPr/>
      </dsp:nvSpPr>
      <dsp:spPr>
        <a:xfrm rot="9040536">
          <a:off x="1151444" y="1934619"/>
          <a:ext cx="335652" cy="0"/>
        </a:xfrm>
        <a:custGeom>
          <a:avLst/>
          <a:gdLst/>
          <a:ahLst/>
          <a:cxnLst/>
          <a:rect l="0" t="0" r="0" b="0"/>
          <a:pathLst>
            <a:path>
              <a:moveTo>
                <a:pt x="0" y="0"/>
              </a:moveTo>
              <a:lnTo>
                <a:pt x="335652" y="0"/>
              </a:lnTo>
            </a:path>
          </a:pathLst>
        </a:custGeom>
        <a:noFill/>
        <a:ln w="25400" cap="flat" cmpd="sng" algn="ctr">
          <a:solidFill>
            <a:scrgbClr r="0" g="0" b="0"/>
          </a:solidFill>
          <a:prstDash val="solid"/>
          <a:headEnd type="none"/>
          <a:tailEnd type="arrow"/>
        </a:ln>
        <a:effectLst/>
      </dsp:spPr>
      <dsp:style>
        <a:lnRef idx="2">
          <a:scrgbClr r="0" g="0" b="0"/>
        </a:lnRef>
        <a:fillRef idx="0">
          <a:scrgbClr r="0" g="0" b="0"/>
        </a:fillRef>
        <a:effectRef idx="0">
          <a:scrgbClr r="0" g="0" b="0"/>
        </a:effectRef>
        <a:fontRef idx="minor"/>
      </dsp:style>
    </dsp:sp>
    <dsp:sp modelId="{59A53DAA-C73B-9A46-A2D6-768D749048CB}">
      <dsp:nvSpPr>
        <dsp:cNvPr id="0" name=""/>
        <dsp:cNvSpPr/>
      </dsp:nvSpPr>
      <dsp:spPr>
        <a:xfrm>
          <a:off x="481917" y="1861941"/>
          <a:ext cx="691032" cy="69791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444500">
            <a:lnSpc>
              <a:spcPct val="90000"/>
            </a:lnSpc>
            <a:spcBef>
              <a:spcPct val="0"/>
            </a:spcBef>
            <a:spcAft>
              <a:spcPct val="35000"/>
            </a:spcAft>
          </a:pPr>
          <a:r>
            <a:rPr lang="en-US" sz="1000" kern="1200" dirty="0" smtClean="0"/>
            <a:t>Customer/ </a:t>
          </a:r>
          <a:r>
            <a:rPr lang="en-US" sz="1000" kern="1200" dirty="0" err="1" smtClean="0"/>
            <a:t>Adminhtml</a:t>
          </a:r>
          <a:endParaRPr lang="en-US" sz="1000" kern="1200" dirty="0" smtClean="0"/>
        </a:p>
      </dsp:txBody>
      <dsp:txXfrm>
        <a:off x="515650" y="1895674"/>
        <a:ext cx="623566" cy="630453"/>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8C1534-3744-4B3D-B40C-01B948EE0713}" type="datetimeFigureOut">
              <a:rPr lang="en-US" smtClean="0"/>
              <a:t>9/21/14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34F004-0FB6-45AB-BFF4-B59C102B1266}" type="slidenum">
              <a:rPr lang="en-US" smtClean="0"/>
              <a:t>‹Nr.›</a:t>
            </a:fld>
            <a:endParaRPr lang="en-US"/>
          </a:p>
        </p:txBody>
      </p:sp>
    </p:spTree>
    <p:extLst>
      <p:ext uri="{BB962C8B-B14F-4D97-AF65-F5344CB8AC3E}">
        <p14:creationId xmlns:p14="http://schemas.microsoft.com/office/powerpoint/2010/main" val="968328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smtClean="0">
                <a:solidFill>
                  <a:srgbClr val="000000"/>
                </a:solidFill>
                <a:effectLst/>
                <a:latin typeface="Arial"/>
                <a:ea typeface="Times New Roman"/>
                <a:cs typeface="Times New Roman"/>
              </a:rPr>
              <a:t> </a:t>
            </a: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A lot has changed in terms of web development since the release of Magento</a:t>
            </a:r>
            <a:r>
              <a:rPr lang="en-US" sz="1200" baseline="0" dirty="0" smtClean="0">
                <a:solidFill>
                  <a:srgbClr val="000000"/>
                </a:solidFill>
                <a:effectLst/>
                <a:latin typeface="Arial"/>
                <a:ea typeface="Times New Roman"/>
                <a:cs typeface="Times New Roman"/>
              </a:rPr>
              <a:t> 1. </a:t>
            </a:r>
            <a:r>
              <a:rPr lang="en-US" sz="1200" dirty="0" smtClean="0">
                <a:solidFill>
                  <a:srgbClr val="000000"/>
                </a:solidFill>
                <a:effectLst/>
                <a:latin typeface="Arial"/>
                <a:ea typeface="Times New Roman"/>
                <a:cs typeface="Times New Roman"/>
              </a:rPr>
              <a:t>We will start by ensuring Magento 2 is built using the latest technologies and standards, to allow developers to take advantage</a:t>
            </a:r>
            <a:r>
              <a:rPr lang="en-US" sz="1200" baseline="0" dirty="0" smtClean="0">
                <a:solidFill>
                  <a:srgbClr val="000000"/>
                </a:solidFill>
                <a:effectLst/>
                <a:latin typeface="Arial"/>
                <a:ea typeface="Times New Roman"/>
                <a:cs typeface="Times New Roman"/>
              </a:rPr>
              <a:t> of the latest development standards and features</a:t>
            </a:r>
            <a:endParaRPr lang="en-US" sz="1200" dirty="0" smtClean="0">
              <a:solidFill>
                <a:srgbClr val="000000"/>
              </a:solidFill>
              <a:effectLst/>
              <a:latin typeface="Arial"/>
              <a:ea typeface="Times New Roman"/>
              <a:cs typeface="Times New Roman"/>
            </a:endParaRPr>
          </a:p>
          <a:p>
            <a:pPr marL="0" marR="0" lvl="0" indent="0">
              <a:spcBef>
                <a:spcPts val="0"/>
              </a:spcBef>
              <a:spcAft>
                <a:spcPts val="0"/>
              </a:spcAft>
              <a:buFont typeface="Symbol"/>
              <a:buNone/>
            </a:pP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We</a:t>
            </a:r>
            <a:r>
              <a:rPr lang="en-US" sz="1200" baseline="0" dirty="0" smtClean="0">
                <a:solidFill>
                  <a:srgbClr val="000000"/>
                </a:solidFill>
                <a:effectLst/>
                <a:latin typeface="Arial"/>
                <a:ea typeface="Times New Roman"/>
                <a:cs typeface="Times New Roman"/>
              </a:rPr>
              <a:t> have heard loud and clear that performance and scalability are needed to allow merchants to continue to grow on Magento. </a:t>
            </a:r>
            <a:r>
              <a:rPr lang="en-US" sz="1200" dirty="0" smtClean="0">
                <a:solidFill>
                  <a:srgbClr val="000000"/>
                </a:solidFill>
                <a:effectLst/>
                <a:latin typeface="Arial"/>
                <a:ea typeface="Times New Roman"/>
                <a:cs typeface="Times New Roman"/>
              </a:rPr>
              <a:t>Magento 2 will also offer customers better performance and scalability. And, developers will be able to measure this improvement using a new benchmarking framework we will make</a:t>
            </a:r>
            <a:r>
              <a:rPr lang="en-US" sz="1200" baseline="0" dirty="0" smtClean="0">
                <a:solidFill>
                  <a:srgbClr val="000000"/>
                </a:solidFill>
                <a:effectLst/>
                <a:latin typeface="Arial"/>
                <a:ea typeface="Times New Roman"/>
                <a:cs typeface="Times New Roman"/>
              </a:rPr>
              <a:t> available</a:t>
            </a:r>
            <a:endParaRPr lang="en-US" sz="1400" dirty="0" smtClean="0">
              <a:effectLst/>
              <a:latin typeface="Cambria"/>
              <a:ea typeface="MS Mincho"/>
              <a:cs typeface="Times New Roman"/>
            </a:endParaRPr>
          </a:p>
        </p:txBody>
      </p:sp>
      <p:sp>
        <p:nvSpPr>
          <p:cNvPr id="4" name="Slide Number Placeholder 3"/>
          <p:cNvSpPr>
            <a:spLocks noGrp="1"/>
          </p:cNvSpPr>
          <p:nvPr>
            <p:ph type="sldNum" sz="quarter" idx="10"/>
          </p:nvPr>
        </p:nvSpPr>
        <p:spPr/>
        <p:txBody>
          <a:bodyPr/>
          <a:lstStyle/>
          <a:p>
            <a:fld id="{0C1E1E2E-3979-4C1A-85F4-2CFA810A976B}" type="slidenum">
              <a:rPr lang="en-AU" smtClean="0"/>
              <a:t>2</a:t>
            </a:fld>
            <a:endParaRPr lang="en-AU"/>
          </a:p>
        </p:txBody>
      </p:sp>
    </p:spTree>
    <p:extLst>
      <p:ext uri="{BB962C8B-B14F-4D97-AF65-F5344CB8AC3E}">
        <p14:creationId xmlns:p14="http://schemas.microsoft.com/office/powerpoint/2010/main" val="1332433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5D4061-E39E-284B-A242-AE4938F31D37}" type="slidenum">
              <a:rPr lang="en-US" smtClean="0"/>
              <a:t>29</a:t>
            </a:fld>
            <a:endParaRPr lang="en-US"/>
          </a:p>
        </p:txBody>
      </p:sp>
    </p:spTree>
    <p:extLst>
      <p:ext uri="{BB962C8B-B14F-4D97-AF65-F5344CB8AC3E}">
        <p14:creationId xmlns:p14="http://schemas.microsoft.com/office/powerpoint/2010/main" val="3622056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a:buChar char=""/>
            </a:pPr>
            <a:endParaRPr lang="en-US" sz="1200" dirty="0" smtClean="0">
              <a:solidFill>
                <a:srgbClr val="000000"/>
              </a:solidFill>
              <a:effectLst/>
              <a:latin typeface="Arial"/>
              <a:ea typeface="Times New Roman"/>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rPr>
              <a:t>We are also going to improve the way you set up, upgrade, and extend Magento. A standalone installer will make it straightforward and faster to install a new Magneto instance, and scripts will highlight potential code conflicts BEFORE you upgrade to the next version or add a new extension. </a:t>
            </a:r>
          </a:p>
          <a:p>
            <a:pPr marL="342900" marR="0" lvl="0" indent="-342900">
              <a:spcBef>
                <a:spcPts val="0"/>
              </a:spcBef>
              <a:spcAft>
                <a:spcPts val="0"/>
              </a:spcAft>
              <a:buFont typeface="Symbol"/>
              <a:buChar char=""/>
            </a:pPr>
            <a:endParaRPr lang="en-US" sz="10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kern="1200" dirty="0" smtClean="0">
                <a:solidFill>
                  <a:schemeClr val="tx1"/>
                </a:solidFill>
                <a:effectLst/>
                <a:latin typeface="+mn-lt"/>
                <a:ea typeface="+mn-ea"/>
                <a:cs typeface="+mn-cs"/>
              </a:rPr>
              <a:t>And, we are actively working to make the upgrade to Magento 2 easier by allowing you to import your existing customer records, product catalog,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settings to Magento 2.</a:t>
            </a:r>
          </a:p>
          <a:p>
            <a:pPr marL="342900" marR="0" lvl="0" indent="-342900">
              <a:spcBef>
                <a:spcPts val="0"/>
              </a:spcBef>
              <a:spcAft>
                <a:spcPts val="0"/>
              </a:spcAft>
              <a:buFont typeface="Symbol"/>
              <a:buChar char=""/>
            </a:pPr>
            <a:endParaRPr lang="en-US" sz="1200" kern="1200" dirty="0" smtClean="0">
              <a:solidFill>
                <a:schemeClr val="tx1"/>
              </a:solidFill>
              <a:effectLst/>
              <a:latin typeface="+mn-lt"/>
              <a:ea typeface="+mn-ea"/>
              <a:cs typeface="+mn-cs"/>
            </a:endParaRPr>
          </a:p>
          <a:p>
            <a:pPr marL="342900" marR="0" lvl="0" indent="-342900">
              <a:spcBef>
                <a:spcPts val="0"/>
              </a:spcBef>
              <a:spcAft>
                <a:spcPts val="0"/>
              </a:spcAft>
              <a:buFont typeface="Symbol"/>
              <a:buChar char=""/>
            </a:pPr>
            <a:r>
              <a:rPr lang="en-US" sz="1200" kern="1200" dirty="0" smtClean="0">
                <a:solidFill>
                  <a:schemeClr val="tx1"/>
                </a:solidFill>
                <a:effectLst/>
                <a:latin typeface="+mn-lt"/>
                <a:ea typeface="+mn-ea"/>
                <a:cs typeface="+mn-cs"/>
              </a:rPr>
              <a:t>Finally, we are committed to maintaining a high quality platform with this new release, and will be providing you with a full testing framework to help speed your development and QA process. We will also be providing you with significantly more documentation than ever before to help you ramp up quickly.</a:t>
            </a:r>
          </a:p>
          <a:p>
            <a:pPr marL="342900" marR="0" lvl="0" indent="-342900">
              <a:spcBef>
                <a:spcPts val="0"/>
              </a:spcBef>
              <a:spcAft>
                <a:spcPts val="0"/>
              </a:spcAft>
              <a:buFont typeface="Symbol"/>
              <a:buChar char=""/>
            </a:pPr>
            <a:endParaRPr lang="en-US" sz="1400" dirty="0" smtClean="0">
              <a:effectLst/>
              <a:latin typeface="Cambria"/>
              <a:ea typeface="MS Mincho"/>
              <a:cs typeface="Times New Roman"/>
            </a:endParaRPr>
          </a:p>
          <a:p>
            <a:endParaRPr lang="en-AU" dirty="0"/>
          </a:p>
        </p:txBody>
      </p:sp>
      <p:sp>
        <p:nvSpPr>
          <p:cNvPr id="4" name="Slide Number Placeholder 3"/>
          <p:cNvSpPr>
            <a:spLocks noGrp="1"/>
          </p:cNvSpPr>
          <p:nvPr>
            <p:ph type="sldNum" sz="quarter" idx="10"/>
          </p:nvPr>
        </p:nvSpPr>
        <p:spPr/>
        <p:txBody>
          <a:bodyPr/>
          <a:lstStyle/>
          <a:p>
            <a:fld id="{0C1E1E2E-3979-4C1A-85F4-2CFA810A976B}" type="slidenum">
              <a:rPr lang="en-AU" smtClean="0"/>
              <a:t>31</a:t>
            </a:fld>
            <a:endParaRPr lang="en-AU"/>
          </a:p>
        </p:txBody>
      </p:sp>
    </p:spTree>
    <p:extLst>
      <p:ext uri="{BB962C8B-B14F-4D97-AF65-F5344CB8AC3E}">
        <p14:creationId xmlns:p14="http://schemas.microsoft.com/office/powerpoint/2010/main" val="1332433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a:buChar char=""/>
            </a:pPr>
            <a:endParaRPr lang="en-US" sz="1200" dirty="0" smtClean="0">
              <a:solidFill>
                <a:srgbClr val="000000"/>
              </a:solidFill>
              <a:effectLst/>
              <a:latin typeface="Arial"/>
              <a:ea typeface="Times New Roman"/>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rPr>
              <a:t>We are also going to improve the way you set up, upgrade, and extend Magento. A standalone installer will make it straightforward and faster to install a new Magneto instance, and scripts will highlight potential code conflicts BEFORE you upgrade to the next version or add a new extension. </a:t>
            </a:r>
          </a:p>
          <a:p>
            <a:pPr marL="342900" marR="0" lvl="0" indent="-342900">
              <a:spcBef>
                <a:spcPts val="0"/>
              </a:spcBef>
              <a:spcAft>
                <a:spcPts val="0"/>
              </a:spcAft>
              <a:buFont typeface="Symbol"/>
              <a:buChar char=""/>
            </a:pPr>
            <a:endParaRPr lang="en-US" sz="10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kern="1200" dirty="0" smtClean="0">
                <a:solidFill>
                  <a:schemeClr val="tx1"/>
                </a:solidFill>
                <a:effectLst/>
                <a:latin typeface="+mn-lt"/>
                <a:ea typeface="+mn-ea"/>
                <a:cs typeface="+mn-cs"/>
              </a:rPr>
              <a:t>And, we are actively working to make the upgrade to Magento 2 easier by allowing you to import your existing customer records, product catalog,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settings to Magento 2.</a:t>
            </a:r>
          </a:p>
          <a:p>
            <a:pPr marL="342900" marR="0" lvl="0" indent="-342900">
              <a:spcBef>
                <a:spcPts val="0"/>
              </a:spcBef>
              <a:spcAft>
                <a:spcPts val="0"/>
              </a:spcAft>
              <a:buFont typeface="Symbol"/>
              <a:buChar char=""/>
            </a:pPr>
            <a:endParaRPr lang="en-US" sz="1200" kern="1200" dirty="0" smtClean="0">
              <a:solidFill>
                <a:schemeClr val="tx1"/>
              </a:solidFill>
              <a:effectLst/>
              <a:latin typeface="+mn-lt"/>
              <a:ea typeface="+mn-ea"/>
              <a:cs typeface="+mn-cs"/>
            </a:endParaRPr>
          </a:p>
          <a:p>
            <a:pPr marL="342900" marR="0" lvl="0" indent="-342900">
              <a:spcBef>
                <a:spcPts val="0"/>
              </a:spcBef>
              <a:spcAft>
                <a:spcPts val="0"/>
              </a:spcAft>
              <a:buFont typeface="Symbol"/>
              <a:buChar char=""/>
            </a:pPr>
            <a:r>
              <a:rPr lang="en-US" sz="1200" kern="1200" dirty="0" smtClean="0">
                <a:solidFill>
                  <a:schemeClr val="tx1"/>
                </a:solidFill>
                <a:effectLst/>
                <a:latin typeface="+mn-lt"/>
                <a:ea typeface="+mn-ea"/>
                <a:cs typeface="+mn-cs"/>
              </a:rPr>
              <a:t>Finally, we are committed to maintaining a high quality platform with this new release, and will be providing you with a full testing framework to help speed your development and QA process. We will also be providing you with significantly more documentation than ever before to help you ramp up quickly.</a:t>
            </a:r>
          </a:p>
          <a:p>
            <a:pPr marL="342900" marR="0" lvl="0" indent="-342900">
              <a:spcBef>
                <a:spcPts val="0"/>
              </a:spcBef>
              <a:spcAft>
                <a:spcPts val="0"/>
              </a:spcAft>
              <a:buFont typeface="Symbol"/>
              <a:buChar char=""/>
            </a:pPr>
            <a:endParaRPr lang="en-US" sz="1400" dirty="0" smtClean="0">
              <a:effectLst/>
              <a:latin typeface="Cambria"/>
              <a:ea typeface="MS Mincho"/>
              <a:cs typeface="Times New Roman"/>
            </a:endParaRPr>
          </a:p>
          <a:p>
            <a:endParaRPr lang="en-AU" dirty="0"/>
          </a:p>
        </p:txBody>
      </p:sp>
      <p:sp>
        <p:nvSpPr>
          <p:cNvPr id="4" name="Slide Number Placeholder 3"/>
          <p:cNvSpPr>
            <a:spLocks noGrp="1"/>
          </p:cNvSpPr>
          <p:nvPr>
            <p:ph type="sldNum" sz="quarter" idx="10"/>
          </p:nvPr>
        </p:nvSpPr>
        <p:spPr/>
        <p:txBody>
          <a:bodyPr/>
          <a:lstStyle/>
          <a:p>
            <a:fld id="{0C1E1E2E-3979-4C1A-85F4-2CFA810A976B}" type="slidenum">
              <a:rPr lang="en-AU" smtClean="0"/>
              <a:t>33</a:t>
            </a:fld>
            <a:endParaRPr lang="en-AU"/>
          </a:p>
        </p:txBody>
      </p:sp>
    </p:spTree>
    <p:extLst>
      <p:ext uri="{BB962C8B-B14F-4D97-AF65-F5344CB8AC3E}">
        <p14:creationId xmlns:p14="http://schemas.microsoft.com/office/powerpoint/2010/main" val="1332433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smtClean="0">
                <a:solidFill>
                  <a:srgbClr val="000000"/>
                </a:solidFill>
                <a:effectLst/>
                <a:latin typeface="Arial"/>
                <a:ea typeface="Times New Roman"/>
                <a:cs typeface="Times New Roman"/>
              </a:rPr>
              <a:t> </a:t>
            </a: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A lot has changed in terms of web development since the release of Magento</a:t>
            </a:r>
            <a:r>
              <a:rPr lang="en-US" sz="1200" baseline="0" dirty="0" smtClean="0">
                <a:solidFill>
                  <a:srgbClr val="000000"/>
                </a:solidFill>
                <a:effectLst/>
                <a:latin typeface="Arial"/>
                <a:ea typeface="Times New Roman"/>
                <a:cs typeface="Times New Roman"/>
              </a:rPr>
              <a:t> 1. </a:t>
            </a:r>
            <a:r>
              <a:rPr lang="en-US" sz="1200" dirty="0" smtClean="0">
                <a:solidFill>
                  <a:srgbClr val="000000"/>
                </a:solidFill>
                <a:effectLst/>
                <a:latin typeface="Arial"/>
                <a:ea typeface="Times New Roman"/>
                <a:cs typeface="Times New Roman"/>
              </a:rPr>
              <a:t>We will start by ensuring Magento 2 is built using the latest technologies and standards, to allow developers to take advantage</a:t>
            </a:r>
            <a:r>
              <a:rPr lang="en-US" sz="1200" baseline="0" dirty="0" smtClean="0">
                <a:solidFill>
                  <a:srgbClr val="000000"/>
                </a:solidFill>
                <a:effectLst/>
                <a:latin typeface="Arial"/>
                <a:ea typeface="Times New Roman"/>
                <a:cs typeface="Times New Roman"/>
              </a:rPr>
              <a:t> of the latest development standards and features</a:t>
            </a:r>
            <a:endParaRPr lang="en-US" sz="1200" dirty="0" smtClean="0">
              <a:solidFill>
                <a:srgbClr val="000000"/>
              </a:solidFill>
              <a:effectLst/>
              <a:latin typeface="Arial"/>
              <a:ea typeface="Times New Roman"/>
              <a:cs typeface="Times New Roman"/>
            </a:endParaRPr>
          </a:p>
          <a:p>
            <a:pPr marL="0" marR="0" lvl="0" indent="0">
              <a:spcBef>
                <a:spcPts val="0"/>
              </a:spcBef>
              <a:spcAft>
                <a:spcPts val="0"/>
              </a:spcAft>
              <a:buFont typeface="Symbol"/>
              <a:buNone/>
            </a:pP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We</a:t>
            </a:r>
            <a:r>
              <a:rPr lang="en-US" sz="1200" baseline="0" dirty="0" smtClean="0">
                <a:solidFill>
                  <a:srgbClr val="000000"/>
                </a:solidFill>
                <a:effectLst/>
                <a:latin typeface="Arial"/>
                <a:ea typeface="Times New Roman"/>
                <a:cs typeface="Times New Roman"/>
              </a:rPr>
              <a:t> have heard loud and clear that performance and scalability are needed to allow merchants to continue to grow on Magento. </a:t>
            </a:r>
            <a:r>
              <a:rPr lang="en-US" sz="1200" dirty="0" smtClean="0">
                <a:solidFill>
                  <a:srgbClr val="000000"/>
                </a:solidFill>
                <a:effectLst/>
                <a:latin typeface="Arial"/>
                <a:ea typeface="Times New Roman"/>
                <a:cs typeface="Times New Roman"/>
              </a:rPr>
              <a:t>Magento 2 will also offer customers better performance and scalability. And, developers will be able to measure this improvement using a new benchmarking framework we will make</a:t>
            </a:r>
            <a:r>
              <a:rPr lang="en-US" sz="1200" baseline="0" dirty="0" smtClean="0">
                <a:solidFill>
                  <a:srgbClr val="000000"/>
                </a:solidFill>
                <a:effectLst/>
                <a:latin typeface="Arial"/>
                <a:ea typeface="Times New Roman"/>
                <a:cs typeface="Times New Roman"/>
              </a:rPr>
              <a:t> available</a:t>
            </a:r>
            <a:endParaRPr lang="en-US" sz="1400" dirty="0" smtClean="0">
              <a:effectLst/>
              <a:latin typeface="Cambria"/>
              <a:ea typeface="MS Mincho"/>
              <a:cs typeface="Times New Roman"/>
            </a:endParaRPr>
          </a:p>
        </p:txBody>
      </p:sp>
      <p:sp>
        <p:nvSpPr>
          <p:cNvPr id="4" name="Slide Number Placeholder 3"/>
          <p:cNvSpPr>
            <a:spLocks noGrp="1"/>
          </p:cNvSpPr>
          <p:nvPr>
            <p:ph type="sldNum" sz="quarter" idx="10"/>
          </p:nvPr>
        </p:nvSpPr>
        <p:spPr/>
        <p:txBody>
          <a:bodyPr/>
          <a:lstStyle/>
          <a:p>
            <a:fld id="{0C1E1E2E-3979-4C1A-85F4-2CFA810A976B}" type="slidenum">
              <a:rPr lang="en-AU" smtClean="0"/>
              <a:t>35</a:t>
            </a:fld>
            <a:endParaRPr lang="en-AU"/>
          </a:p>
        </p:txBody>
      </p:sp>
    </p:spTree>
    <p:extLst>
      <p:ext uri="{BB962C8B-B14F-4D97-AF65-F5344CB8AC3E}">
        <p14:creationId xmlns:p14="http://schemas.microsoft.com/office/powerpoint/2010/main" val="1332433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4403CDA-3437-0F4B-91CD-0614B6B8E0EB}" type="slidenum">
              <a:rPr lang="en-US" smtClean="0"/>
              <a:t>5</a:t>
            </a:fld>
            <a:endParaRPr lang="en-US"/>
          </a:p>
        </p:txBody>
      </p:sp>
    </p:spTree>
    <p:extLst>
      <p:ext uri="{BB962C8B-B14F-4D97-AF65-F5344CB8AC3E}">
        <p14:creationId xmlns:p14="http://schemas.microsoft.com/office/powerpoint/2010/main" val="204483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smtClean="0">
                <a:solidFill>
                  <a:srgbClr val="000000"/>
                </a:solidFill>
                <a:effectLst/>
                <a:latin typeface="Arial"/>
                <a:ea typeface="Times New Roman"/>
                <a:cs typeface="Times New Roman"/>
              </a:rPr>
              <a:t> </a:t>
            </a: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A lot has changed in terms of web development since the release of Magento</a:t>
            </a:r>
            <a:r>
              <a:rPr lang="en-US" sz="1200" baseline="0" dirty="0" smtClean="0">
                <a:solidFill>
                  <a:srgbClr val="000000"/>
                </a:solidFill>
                <a:effectLst/>
                <a:latin typeface="Arial"/>
                <a:ea typeface="Times New Roman"/>
                <a:cs typeface="Times New Roman"/>
              </a:rPr>
              <a:t> 1. </a:t>
            </a:r>
            <a:r>
              <a:rPr lang="en-US" sz="1200" dirty="0" smtClean="0">
                <a:solidFill>
                  <a:srgbClr val="000000"/>
                </a:solidFill>
                <a:effectLst/>
                <a:latin typeface="Arial"/>
                <a:ea typeface="Times New Roman"/>
                <a:cs typeface="Times New Roman"/>
              </a:rPr>
              <a:t>We will start by ensuring Magento 2 is built using the latest technologies and standards, to allow developers to take advantage</a:t>
            </a:r>
            <a:r>
              <a:rPr lang="en-US" sz="1200" baseline="0" dirty="0" smtClean="0">
                <a:solidFill>
                  <a:srgbClr val="000000"/>
                </a:solidFill>
                <a:effectLst/>
                <a:latin typeface="Arial"/>
                <a:ea typeface="Times New Roman"/>
                <a:cs typeface="Times New Roman"/>
              </a:rPr>
              <a:t> of the latest development standards and features</a:t>
            </a:r>
            <a:endParaRPr lang="en-US" sz="1200" dirty="0" smtClean="0">
              <a:solidFill>
                <a:srgbClr val="000000"/>
              </a:solidFill>
              <a:effectLst/>
              <a:latin typeface="Arial"/>
              <a:ea typeface="Times New Roman"/>
              <a:cs typeface="Times New Roman"/>
            </a:endParaRPr>
          </a:p>
          <a:p>
            <a:pPr marL="0" marR="0" lvl="0" indent="0">
              <a:spcBef>
                <a:spcPts val="0"/>
              </a:spcBef>
              <a:spcAft>
                <a:spcPts val="0"/>
              </a:spcAft>
              <a:buFont typeface="Symbol"/>
              <a:buNone/>
            </a:pP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We</a:t>
            </a:r>
            <a:r>
              <a:rPr lang="en-US" sz="1200" baseline="0" dirty="0" smtClean="0">
                <a:solidFill>
                  <a:srgbClr val="000000"/>
                </a:solidFill>
                <a:effectLst/>
                <a:latin typeface="Arial"/>
                <a:ea typeface="Times New Roman"/>
                <a:cs typeface="Times New Roman"/>
              </a:rPr>
              <a:t> have heard loud and clear that performance and scalability are needed to allow merchants to continue to grow on Magento. </a:t>
            </a:r>
            <a:r>
              <a:rPr lang="en-US" sz="1200" dirty="0" smtClean="0">
                <a:solidFill>
                  <a:srgbClr val="000000"/>
                </a:solidFill>
                <a:effectLst/>
                <a:latin typeface="Arial"/>
                <a:ea typeface="Times New Roman"/>
                <a:cs typeface="Times New Roman"/>
              </a:rPr>
              <a:t>Magento 2 will also offer customers better performance and scalability. And, developers will be able to measure this improvement using a new benchmarking framework we will make</a:t>
            </a:r>
            <a:r>
              <a:rPr lang="en-US" sz="1200" baseline="0" dirty="0" smtClean="0">
                <a:solidFill>
                  <a:srgbClr val="000000"/>
                </a:solidFill>
                <a:effectLst/>
                <a:latin typeface="Arial"/>
                <a:ea typeface="Times New Roman"/>
                <a:cs typeface="Times New Roman"/>
              </a:rPr>
              <a:t> available</a:t>
            </a:r>
            <a:endParaRPr lang="en-US" sz="1400" dirty="0" smtClean="0">
              <a:effectLst/>
              <a:latin typeface="Cambria"/>
              <a:ea typeface="MS Mincho"/>
              <a:cs typeface="Times New Roman"/>
            </a:endParaRPr>
          </a:p>
        </p:txBody>
      </p:sp>
      <p:sp>
        <p:nvSpPr>
          <p:cNvPr id="4" name="Slide Number Placeholder 3"/>
          <p:cNvSpPr>
            <a:spLocks noGrp="1"/>
          </p:cNvSpPr>
          <p:nvPr>
            <p:ph type="sldNum" sz="quarter" idx="10"/>
          </p:nvPr>
        </p:nvSpPr>
        <p:spPr/>
        <p:txBody>
          <a:bodyPr/>
          <a:lstStyle/>
          <a:p>
            <a:fld id="{0C1E1E2E-3979-4C1A-85F4-2CFA810A976B}" type="slidenum">
              <a:rPr lang="en-AU" smtClean="0"/>
              <a:t>6</a:t>
            </a:fld>
            <a:endParaRPr lang="en-AU"/>
          </a:p>
        </p:txBody>
      </p:sp>
    </p:spTree>
    <p:extLst>
      <p:ext uri="{BB962C8B-B14F-4D97-AF65-F5344CB8AC3E}">
        <p14:creationId xmlns:p14="http://schemas.microsoft.com/office/powerpoint/2010/main" val="1332433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smtClean="0">
                <a:solidFill>
                  <a:srgbClr val="000000"/>
                </a:solidFill>
                <a:effectLst/>
                <a:latin typeface="Arial"/>
                <a:ea typeface="Times New Roman"/>
                <a:cs typeface="Times New Roman"/>
              </a:rPr>
              <a:t> </a:t>
            </a: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A lot has changed in terms of web development since the release of Magento</a:t>
            </a:r>
            <a:r>
              <a:rPr lang="en-US" sz="1200" baseline="0" dirty="0" smtClean="0">
                <a:solidFill>
                  <a:srgbClr val="000000"/>
                </a:solidFill>
                <a:effectLst/>
                <a:latin typeface="Arial"/>
                <a:ea typeface="Times New Roman"/>
                <a:cs typeface="Times New Roman"/>
              </a:rPr>
              <a:t> 1. </a:t>
            </a:r>
            <a:r>
              <a:rPr lang="en-US" sz="1200" dirty="0" smtClean="0">
                <a:solidFill>
                  <a:srgbClr val="000000"/>
                </a:solidFill>
                <a:effectLst/>
                <a:latin typeface="Arial"/>
                <a:ea typeface="Times New Roman"/>
                <a:cs typeface="Times New Roman"/>
              </a:rPr>
              <a:t>We will start by ensuring Magento 2 is built using the latest technologies and standards, to allow developers to take advantage</a:t>
            </a:r>
            <a:r>
              <a:rPr lang="en-US" sz="1200" baseline="0" dirty="0" smtClean="0">
                <a:solidFill>
                  <a:srgbClr val="000000"/>
                </a:solidFill>
                <a:effectLst/>
                <a:latin typeface="Arial"/>
                <a:ea typeface="Times New Roman"/>
                <a:cs typeface="Times New Roman"/>
              </a:rPr>
              <a:t> of the latest development standards and features</a:t>
            </a:r>
            <a:endParaRPr lang="en-US" sz="1200" dirty="0" smtClean="0">
              <a:solidFill>
                <a:srgbClr val="000000"/>
              </a:solidFill>
              <a:effectLst/>
              <a:latin typeface="Arial"/>
              <a:ea typeface="Times New Roman"/>
              <a:cs typeface="Times New Roman"/>
            </a:endParaRPr>
          </a:p>
          <a:p>
            <a:pPr marL="0" marR="0" lvl="0" indent="0">
              <a:spcBef>
                <a:spcPts val="0"/>
              </a:spcBef>
              <a:spcAft>
                <a:spcPts val="0"/>
              </a:spcAft>
              <a:buFont typeface="Symbol"/>
              <a:buNone/>
            </a:pP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We</a:t>
            </a:r>
            <a:r>
              <a:rPr lang="en-US" sz="1200" baseline="0" dirty="0" smtClean="0">
                <a:solidFill>
                  <a:srgbClr val="000000"/>
                </a:solidFill>
                <a:effectLst/>
                <a:latin typeface="Arial"/>
                <a:ea typeface="Times New Roman"/>
                <a:cs typeface="Times New Roman"/>
              </a:rPr>
              <a:t> have heard loud and clear that performance and scalability are needed to allow merchants to continue to grow on Magento. </a:t>
            </a:r>
            <a:r>
              <a:rPr lang="en-US" sz="1200" dirty="0" smtClean="0">
                <a:solidFill>
                  <a:srgbClr val="000000"/>
                </a:solidFill>
                <a:effectLst/>
                <a:latin typeface="Arial"/>
                <a:ea typeface="Times New Roman"/>
                <a:cs typeface="Times New Roman"/>
              </a:rPr>
              <a:t>Magento 2 will also offer customers better performance and scalability. And, developers will be able to measure this improvement using a new benchmarking framework we will make</a:t>
            </a:r>
            <a:r>
              <a:rPr lang="en-US" sz="1200" baseline="0" dirty="0" smtClean="0">
                <a:solidFill>
                  <a:srgbClr val="000000"/>
                </a:solidFill>
                <a:effectLst/>
                <a:latin typeface="Arial"/>
                <a:ea typeface="Times New Roman"/>
                <a:cs typeface="Times New Roman"/>
              </a:rPr>
              <a:t> available</a:t>
            </a:r>
            <a:endParaRPr lang="en-US" sz="1400" dirty="0" smtClean="0">
              <a:effectLst/>
              <a:latin typeface="Cambria"/>
              <a:ea typeface="MS Mincho"/>
              <a:cs typeface="Times New Roman"/>
            </a:endParaRPr>
          </a:p>
        </p:txBody>
      </p:sp>
      <p:sp>
        <p:nvSpPr>
          <p:cNvPr id="4" name="Slide Number Placeholder 3"/>
          <p:cNvSpPr>
            <a:spLocks noGrp="1"/>
          </p:cNvSpPr>
          <p:nvPr>
            <p:ph type="sldNum" sz="quarter" idx="10"/>
          </p:nvPr>
        </p:nvSpPr>
        <p:spPr/>
        <p:txBody>
          <a:bodyPr/>
          <a:lstStyle/>
          <a:p>
            <a:fld id="{0C1E1E2E-3979-4C1A-85F4-2CFA810A976B}" type="slidenum">
              <a:rPr lang="en-AU" smtClean="0"/>
              <a:t>9</a:t>
            </a:fld>
            <a:endParaRPr lang="en-AU"/>
          </a:p>
        </p:txBody>
      </p:sp>
    </p:spTree>
    <p:extLst>
      <p:ext uri="{BB962C8B-B14F-4D97-AF65-F5344CB8AC3E}">
        <p14:creationId xmlns:p14="http://schemas.microsoft.com/office/powerpoint/2010/main" val="133243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a:buChar char=""/>
            </a:pP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Magento is valued for being easily customized. We are going to make customizations even easier by making the code more modular and allowing developers to make finer grain changes that don’t impact other areas of the code. </a:t>
            </a:r>
          </a:p>
          <a:p>
            <a:pPr marL="342900" marR="0" lvl="0" indent="-342900">
              <a:spcBef>
                <a:spcPts val="0"/>
              </a:spcBef>
              <a:spcAft>
                <a:spcPts val="0"/>
              </a:spcAft>
              <a:buFont typeface="Symbol"/>
              <a:buChar char=""/>
            </a:pP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Frontend development is also going to be more efficient because we are separating business logic from the presentation layer, reducing the need to cut, copy and paste code by 80%, and adding a CSS preprocessor. This will speed and simplify coding, and open Magento Frontend development up to a wider group of developers, giving merchants greater choice.</a:t>
            </a:r>
          </a:p>
          <a:p>
            <a:pPr marL="342900" marR="0" lvl="0" indent="-342900">
              <a:spcBef>
                <a:spcPts val="0"/>
              </a:spcBef>
              <a:spcAft>
                <a:spcPts val="0"/>
              </a:spcAft>
              <a:buFont typeface="Symbol"/>
              <a:buChar char=""/>
            </a:pP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Magento 2 enhances our APIs so it will be easier to extend core functionality. APIs are progressing in two important ways. First, API coverage is increasing to cover more actions</a:t>
            </a:r>
            <a:r>
              <a:rPr lang="en-US" sz="1000" dirty="0" smtClean="0">
                <a:effectLst/>
                <a:latin typeface="Cambria"/>
                <a:ea typeface="MS Mincho"/>
                <a:cs typeface="Times New Roman"/>
              </a:rPr>
              <a:t> (</a:t>
            </a:r>
            <a:r>
              <a:rPr lang="en-US" sz="1200" b="1" kern="1200" dirty="0" smtClean="0">
                <a:solidFill>
                  <a:schemeClr val="tx1"/>
                </a:solidFill>
                <a:effectLst/>
                <a:latin typeface="+mn-lt"/>
                <a:ea typeface="+mn-ea"/>
                <a:cs typeface="+mn-cs"/>
              </a:rPr>
              <a:t>See if we can quantify this)</a:t>
            </a:r>
            <a:r>
              <a:rPr lang="en-US" sz="1200" dirty="0" smtClean="0">
                <a:solidFill>
                  <a:srgbClr val="000000"/>
                </a:solidFill>
                <a:effectLst/>
                <a:latin typeface="Arial"/>
                <a:ea typeface="Times New Roman"/>
                <a:cs typeface="Times New Roman"/>
              </a:rPr>
              <a:t>, so you can do more via APIs. Second, the new APIs will be more efficient, so that you need to make fewer calls to get the information you need.   </a:t>
            </a:r>
          </a:p>
          <a:p>
            <a:pPr marL="342900" marR="0" lvl="0" indent="-342900">
              <a:spcBef>
                <a:spcPts val="0"/>
              </a:spcBef>
              <a:spcAft>
                <a:spcPts val="0"/>
              </a:spcAft>
              <a:buFont typeface="Symbol"/>
              <a:buChar char=""/>
            </a:pPr>
            <a:endParaRPr lang="en-US" sz="1000" dirty="0" smtClean="0">
              <a:effectLst/>
              <a:latin typeface="Cambria"/>
              <a:ea typeface="MS Mincho"/>
              <a:cs typeface="Times New Roman"/>
            </a:endParaRPr>
          </a:p>
          <a:p>
            <a:pPr marL="342900" marR="0" lvl="0" indent="-342900">
              <a:spcBef>
                <a:spcPts val="0"/>
              </a:spcBef>
              <a:spcAft>
                <a:spcPts val="0"/>
              </a:spcAft>
              <a:buFont typeface="Symbol"/>
              <a:buChar char=""/>
            </a:pPr>
            <a:endParaRPr lang="en-US" sz="1400" dirty="0" smtClean="0">
              <a:effectLst/>
              <a:latin typeface="Cambria"/>
              <a:ea typeface="MS Mincho"/>
              <a:cs typeface="Times New Roman"/>
            </a:endParaRPr>
          </a:p>
          <a:p>
            <a:endParaRPr lang="en-AU" dirty="0"/>
          </a:p>
        </p:txBody>
      </p:sp>
      <p:sp>
        <p:nvSpPr>
          <p:cNvPr id="4" name="Slide Number Placeholder 3"/>
          <p:cNvSpPr>
            <a:spLocks noGrp="1"/>
          </p:cNvSpPr>
          <p:nvPr>
            <p:ph type="sldNum" sz="quarter" idx="10"/>
          </p:nvPr>
        </p:nvSpPr>
        <p:spPr/>
        <p:txBody>
          <a:bodyPr/>
          <a:lstStyle/>
          <a:p>
            <a:fld id="{0C1E1E2E-3979-4C1A-85F4-2CFA810A976B}" type="slidenum">
              <a:rPr lang="en-AU" smtClean="0"/>
              <a:t>15</a:t>
            </a:fld>
            <a:endParaRPr lang="en-AU"/>
          </a:p>
        </p:txBody>
      </p:sp>
    </p:spTree>
    <p:extLst>
      <p:ext uri="{BB962C8B-B14F-4D97-AF65-F5344CB8AC3E}">
        <p14:creationId xmlns:p14="http://schemas.microsoft.com/office/powerpoint/2010/main" val="1332433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5D4061-E39E-284B-A242-AE4938F31D37}" type="slidenum">
              <a:rPr lang="en-US" smtClean="0"/>
              <a:t>24</a:t>
            </a:fld>
            <a:endParaRPr lang="en-US"/>
          </a:p>
        </p:txBody>
      </p:sp>
    </p:spTree>
    <p:extLst>
      <p:ext uri="{BB962C8B-B14F-4D97-AF65-F5344CB8AC3E}">
        <p14:creationId xmlns:p14="http://schemas.microsoft.com/office/powerpoint/2010/main" val="1581213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of efforts we have focused</a:t>
            </a:r>
            <a:r>
              <a:rPr lang="en-US" baseline="0" dirty="0" smtClean="0"/>
              <a:t> to build the </a:t>
            </a:r>
            <a:r>
              <a:rPr lang="en-US" baseline="0" dirty="0" err="1" smtClean="0"/>
              <a:t>Magento</a:t>
            </a:r>
            <a:r>
              <a:rPr lang="en-US" baseline="0" dirty="0" smtClean="0"/>
              <a:t> UI Library, which represents by itself the extensive list of reusable UI components, with styling and design best practices from </a:t>
            </a:r>
            <a:r>
              <a:rPr lang="en-US" baseline="0" dirty="0" err="1" smtClean="0"/>
              <a:t>Magento</a:t>
            </a:r>
            <a:r>
              <a:rPr lang="en-US" baseline="0" dirty="0" smtClean="0"/>
              <a:t> UI team.</a:t>
            </a:r>
          </a:p>
          <a:p>
            <a:r>
              <a:rPr lang="en-US" baseline="0" dirty="0" smtClean="0"/>
              <a:t>Why it matters?</a:t>
            </a:r>
          </a:p>
          <a:p>
            <a:pPr marL="171450" indent="-171450">
              <a:buFont typeface="Arial"/>
              <a:buChar char="•"/>
            </a:pPr>
            <a:r>
              <a:rPr lang="en-US" baseline="0" dirty="0" smtClean="0"/>
              <a:t>First, it makes the customization process easier, since you can find the </a:t>
            </a:r>
            <a:r>
              <a:rPr lang="en-US" sz="1200" kern="1200" dirty="0" smtClean="0">
                <a:solidFill>
                  <a:schemeClr val="tx1"/>
                </a:solidFill>
                <a:latin typeface="+mn-lt"/>
                <a:ea typeface="+mn-ea"/>
                <a:cs typeface="+mn-cs"/>
              </a:rPr>
              <a:t>well described, extendable, ready to be used to create custom themes of any complexity</a:t>
            </a:r>
          </a:p>
          <a:p>
            <a:pPr marL="171450" indent="-171450">
              <a:buFont typeface="Arial"/>
              <a:buChar char="•"/>
            </a:pPr>
            <a:r>
              <a:rPr lang="en-US" sz="1200" kern="1200" dirty="0" smtClean="0">
                <a:solidFill>
                  <a:schemeClr val="tx1"/>
                </a:solidFill>
                <a:latin typeface="+mn-lt"/>
                <a:ea typeface="+mn-ea"/>
                <a:cs typeface="+mn-cs"/>
              </a:rPr>
              <a:t>Apply them </a:t>
            </a:r>
            <a:r>
              <a:rPr lang="en-US" sz="1200" kern="1200" dirty="0" err="1" smtClean="0">
                <a:solidFill>
                  <a:schemeClr val="tx1"/>
                </a:solidFill>
                <a:latin typeface="+mn-lt"/>
                <a:ea typeface="+mn-ea"/>
                <a:cs typeface="+mn-cs"/>
              </a:rPr>
              <a:t>consistenly</a:t>
            </a:r>
            <a:r>
              <a:rPr lang="en-US" sz="1200" kern="1200" baseline="0" dirty="0" smtClean="0">
                <a:solidFill>
                  <a:schemeClr val="tx1"/>
                </a:solidFill>
                <a:latin typeface="+mn-lt"/>
                <a:ea typeface="+mn-ea"/>
                <a:cs typeface="+mn-cs"/>
              </a:rPr>
              <a:t> across the entire store front. Previously, it took &lt;20&gt; lines of code to change the button’s color, while now it just very simple action.</a:t>
            </a:r>
          </a:p>
          <a:p>
            <a:pPr marL="171450" indent="-171450">
              <a:buFont typeface="Arial"/>
              <a:buChar char="•"/>
            </a:pPr>
            <a:r>
              <a:rPr lang="en-US" sz="1200" kern="1200" baseline="0" dirty="0" smtClean="0">
                <a:solidFill>
                  <a:schemeClr val="tx1"/>
                </a:solidFill>
                <a:latin typeface="+mn-lt"/>
                <a:ea typeface="+mn-ea"/>
                <a:cs typeface="+mn-cs"/>
              </a:rPr>
              <a:t>For the business side, it gives the ability to easier upgrade to the newest </a:t>
            </a:r>
            <a:r>
              <a:rPr lang="en-US" sz="1200" kern="1200" baseline="0" dirty="0" err="1" smtClean="0">
                <a:solidFill>
                  <a:schemeClr val="tx1"/>
                </a:solidFill>
                <a:latin typeface="+mn-lt"/>
                <a:ea typeface="+mn-ea"/>
                <a:cs typeface="+mn-cs"/>
              </a:rPr>
              <a:t>Magento</a:t>
            </a:r>
            <a:r>
              <a:rPr lang="en-US" sz="1200" kern="1200" baseline="0" dirty="0" smtClean="0">
                <a:solidFill>
                  <a:schemeClr val="tx1"/>
                </a:solidFill>
                <a:latin typeface="+mn-lt"/>
                <a:ea typeface="+mn-ea"/>
                <a:cs typeface="+mn-cs"/>
              </a:rPr>
              <a:t> versions, since you don’t need to write a lot of your own code.</a:t>
            </a:r>
          </a:p>
          <a:p>
            <a:pPr marL="171450" indent="-171450">
              <a:buFont typeface="Arial"/>
              <a:buChar char="•"/>
            </a:pPr>
            <a:r>
              <a:rPr lang="en-US" sz="1200" kern="1200" baseline="0" dirty="0" smtClean="0">
                <a:solidFill>
                  <a:schemeClr val="tx1"/>
                </a:solidFill>
                <a:latin typeface="+mn-lt"/>
                <a:ea typeface="+mn-ea"/>
                <a:cs typeface="+mn-cs"/>
              </a:rPr>
              <a:t>And we know that </a:t>
            </a:r>
            <a:r>
              <a:rPr lang="en-US" sz="1200" kern="1200" baseline="0" dirty="0" err="1" smtClean="0">
                <a:solidFill>
                  <a:schemeClr val="tx1"/>
                </a:solidFill>
                <a:latin typeface="+mn-lt"/>
                <a:ea typeface="+mn-ea"/>
                <a:cs typeface="+mn-cs"/>
              </a:rPr>
              <a:t>Magento</a:t>
            </a:r>
            <a:r>
              <a:rPr lang="en-US" sz="1200" kern="1200" baseline="0" dirty="0" smtClean="0">
                <a:solidFill>
                  <a:schemeClr val="tx1"/>
                </a:solidFill>
                <a:latin typeface="+mn-lt"/>
                <a:ea typeface="+mn-ea"/>
                <a:cs typeface="+mn-cs"/>
              </a:rPr>
              <a:t> Developers wanted us to provide extensive documentation of </a:t>
            </a:r>
            <a:r>
              <a:rPr lang="en-US" sz="1200" kern="1200" baseline="0" dirty="0" err="1" smtClean="0">
                <a:solidFill>
                  <a:schemeClr val="tx1"/>
                </a:solidFill>
                <a:latin typeface="+mn-lt"/>
                <a:ea typeface="+mn-ea"/>
                <a:cs typeface="+mn-cs"/>
              </a:rPr>
              <a:t>magento</a:t>
            </a:r>
            <a:r>
              <a:rPr lang="en-US" sz="1200" kern="1200" baseline="0" dirty="0" smtClean="0">
                <a:solidFill>
                  <a:schemeClr val="tx1"/>
                </a:solidFill>
                <a:latin typeface="+mn-lt"/>
                <a:ea typeface="+mn-ea"/>
                <a:cs typeface="+mn-cs"/>
              </a:rPr>
              <a:t> capabilities, so here you have it. </a:t>
            </a:r>
            <a:endParaRPr lang="en-US" dirty="0" smtClean="0"/>
          </a:p>
          <a:p>
            <a:endParaRPr lang="en-US" dirty="0"/>
          </a:p>
        </p:txBody>
      </p:sp>
      <p:sp>
        <p:nvSpPr>
          <p:cNvPr id="4" name="Slide Number Placeholder 3"/>
          <p:cNvSpPr>
            <a:spLocks noGrp="1"/>
          </p:cNvSpPr>
          <p:nvPr>
            <p:ph type="sldNum" sz="quarter" idx="10"/>
          </p:nvPr>
        </p:nvSpPr>
        <p:spPr/>
        <p:txBody>
          <a:bodyPr/>
          <a:lstStyle/>
          <a:p>
            <a:fld id="{0B5D4061-E39E-284B-A242-AE4938F31D37}" type="slidenum">
              <a:rPr lang="en-US" smtClean="0"/>
              <a:t>25</a:t>
            </a:fld>
            <a:endParaRPr lang="en-US"/>
          </a:p>
        </p:txBody>
      </p:sp>
    </p:spTree>
    <p:extLst>
      <p:ext uri="{BB962C8B-B14F-4D97-AF65-F5344CB8AC3E}">
        <p14:creationId xmlns:p14="http://schemas.microsoft.com/office/powerpoint/2010/main" val="1150680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know that each merchant has a need to update the store design to the holidays, seasons or by a lot of other reasons.</a:t>
            </a:r>
          </a:p>
          <a:p>
            <a:r>
              <a:rPr lang="en-US" baseline="0" dirty="0" smtClean="0"/>
              <a:t>But once you’ve created the amazing design once, you want to reuse those best-practices for all other design changes and improve it.</a:t>
            </a:r>
          </a:p>
          <a:p>
            <a:r>
              <a:rPr lang="en-US" baseline="0" dirty="0" smtClean="0"/>
              <a:t>So in Magento2 we have improved multilevel theme inheritance, </a:t>
            </a:r>
          </a:p>
          <a:p>
            <a:pPr marL="171450" indent="-171450">
              <a:buFont typeface="Arial"/>
              <a:buChar char="•"/>
            </a:pPr>
            <a:r>
              <a:rPr lang="en-US" baseline="0" dirty="0" smtClean="0"/>
              <a:t>Which makes you store special by allowing to change everything on your store front.</a:t>
            </a:r>
          </a:p>
          <a:p>
            <a:pPr marL="171450" indent="-171450">
              <a:buFont typeface="Arial"/>
              <a:buChar char="•"/>
            </a:pPr>
            <a:r>
              <a:rPr lang="en-US" baseline="0" dirty="0" smtClean="0"/>
              <a:t>Gives you amazing design flexibility, so now your marketing and design departments can enjoy a full variety of your store designs.</a:t>
            </a:r>
          </a:p>
          <a:p>
            <a:pPr marL="171450" indent="-171450">
              <a:buFont typeface="Arial"/>
              <a:buChar char="•"/>
            </a:pPr>
            <a:r>
              <a:rPr lang="en-US" baseline="0" dirty="0" smtClean="0"/>
              <a:t>For developers who makes this magic, we focused on simplification of this customizations. So usage of theme inheritance in your store, gives you better maintainability and reduces the code duplication.</a:t>
            </a:r>
          </a:p>
          <a:p>
            <a:pPr marL="171450" indent="-171450">
              <a:buFont typeface="Arial"/>
              <a:buChar char="•"/>
            </a:pPr>
            <a:endParaRPr lang="en-US" dirty="0" smtClean="0"/>
          </a:p>
          <a:p>
            <a:pPr marL="171450" indent="-171450">
              <a:buFont typeface="Arial"/>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0B5D4061-E39E-284B-A242-AE4938F31D37}" type="slidenum">
              <a:rPr lang="en-US" smtClean="0"/>
              <a:t>27</a:t>
            </a:fld>
            <a:endParaRPr lang="en-US"/>
          </a:p>
        </p:txBody>
      </p:sp>
    </p:spTree>
    <p:extLst>
      <p:ext uri="{BB962C8B-B14F-4D97-AF65-F5344CB8AC3E}">
        <p14:creationId xmlns:p14="http://schemas.microsoft.com/office/powerpoint/2010/main" val="1986867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a:buChar char=""/>
            </a:pP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Magento is valued for being easily customized. We are going to make customizations even easier by making the code more modular and allowing developers to make finer grain changes that don’t impact other areas of the code. </a:t>
            </a:r>
          </a:p>
          <a:p>
            <a:pPr marL="342900" marR="0" lvl="0" indent="-342900">
              <a:spcBef>
                <a:spcPts val="0"/>
              </a:spcBef>
              <a:spcAft>
                <a:spcPts val="0"/>
              </a:spcAft>
              <a:buFont typeface="Symbol"/>
              <a:buChar char=""/>
            </a:pP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Frontend development is also going to be more efficient because we are separating business logic from the presentation layer, reducing the need to cut, copy and paste code by 80%, and adding a CSS preprocessor. This will speed and simplify coding, and open Magento Frontend development up to a wider group of developers, giving merchants greater choice.</a:t>
            </a:r>
          </a:p>
          <a:p>
            <a:pPr marL="342900" marR="0" lvl="0" indent="-342900">
              <a:spcBef>
                <a:spcPts val="0"/>
              </a:spcBef>
              <a:spcAft>
                <a:spcPts val="0"/>
              </a:spcAft>
              <a:buFont typeface="Symbol"/>
              <a:buChar char=""/>
            </a:pPr>
            <a:endParaRPr lang="en-US" sz="1400" dirty="0" smtClean="0">
              <a:effectLst/>
              <a:latin typeface="Cambria"/>
              <a:ea typeface="MS Mincho"/>
              <a:cs typeface="Times New Roman"/>
            </a:endParaRPr>
          </a:p>
          <a:p>
            <a:pPr marL="342900" marR="0" lvl="0" indent="-342900">
              <a:spcBef>
                <a:spcPts val="0"/>
              </a:spcBef>
              <a:spcAft>
                <a:spcPts val="0"/>
              </a:spcAft>
              <a:buFont typeface="Symbol"/>
              <a:buChar char=""/>
            </a:pPr>
            <a:r>
              <a:rPr lang="en-US" sz="1200" dirty="0" smtClean="0">
                <a:solidFill>
                  <a:srgbClr val="000000"/>
                </a:solidFill>
                <a:effectLst/>
                <a:latin typeface="Arial"/>
                <a:ea typeface="Times New Roman"/>
                <a:cs typeface="Times New Roman"/>
              </a:rPr>
              <a:t>Magento 2 enhances our APIs so it will be easier to extend core functionality. APIs are progressing in two important ways. First, API coverage is increasing to cover more actions</a:t>
            </a:r>
            <a:r>
              <a:rPr lang="en-US" sz="1000" dirty="0" smtClean="0">
                <a:effectLst/>
                <a:latin typeface="Cambria"/>
                <a:ea typeface="MS Mincho"/>
                <a:cs typeface="Times New Roman"/>
              </a:rPr>
              <a:t> (</a:t>
            </a:r>
            <a:r>
              <a:rPr lang="en-US" sz="1200" b="1" kern="1200" dirty="0" smtClean="0">
                <a:solidFill>
                  <a:schemeClr val="tx1"/>
                </a:solidFill>
                <a:effectLst/>
                <a:latin typeface="+mn-lt"/>
                <a:ea typeface="+mn-ea"/>
                <a:cs typeface="+mn-cs"/>
              </a:rPr>
              <a:t>See if we can quantify this)</a:t>
            </a:r>
            <a:r>
              <a:rPr lang="en-US" sz="1200" dirty="0" smtClean="0">
                <a:solidFill>
                  <a:srgbClr val="000000"/>
                </a:solidFill>
                <a:effectLst/>
                <a:latin typeface="Arial"/>
                <a:ea typeface="Times New Roman"/>
                <a:cs typeface="Times New Roman"/>
              </a:rPr>
              <a:t>, so you can do more via APIs. Second, the new APIs will be more efficient, so that you need to make fewer calls to get the information you need.   </a:t>
            </a:r>
          </a:p>
          <a:p>
            <a:pPr marL="342900" marR="0" lvl="0" indent="-342900">
              <a:spcBef>
                <a:spcPts val="0"/>
              </a:spcBef>
              <a:spcAft>
                <a:spcPts val="0"/>
              </a:spcAft>
              <a:buFont typeface="Symbol"/>
              <a:buChar char=""/>
            </a:pPr>
            <a:endParaRPr lang="en-US" sz="1000" dirty="0" smtClean="0">
              <a:effectLst/>
              <a:latin typeface="Cambria"/>
              <a:ea typeface="MS Mincho"/>
              <a:cs typeface="Times New Roman"/>
            </a:endParaRPr>
          </a:p>
          <a:p>
            <a:pPr marL="342900" marR="0" lvl="0" indent="-342900">
              <a:spcBef>
                <a:spcPts val="0"/>
              </a:spcBef>
              <a:spcAft>
                <a:spcPts val="0"/>
              </a:spcAft>
              <a:buFont typeface="Symbol"/>
              <a:buChar char=""/>
            </a:pPr>
            <a:endParaRPr lang="en-US" sz="1400" dirty="0" smtClean="0">
              <a:effectLst/>
              <a:latin typeface="Cambria"/>
              <a:ea typeface="MS Mincho"/>
              <a:cs typeface="Times New Roman"/>
            </a:endParaRPr>
          </a:p>
          <a:p>
            <a:endParaRPr lang="en-AU" dirty="0"/>
          </a:p>
        </p:txBody>
      </p:sp>
      <p:sp>
        <p:nvSpPr>
          <p:cNvPr id="4" name="Slide Number Placeholder 3"/>
          <p:cNvSpPr>
            <a:spLocks noGrp="1"/>
          </p:cNvSpPr>
          <p:nvPr>
            <p:ph type="sldNum" sz="quarter" idx="10"/>
          </p:nvPr>
        </p:nvSpPr>
        <p:spPr/>
        <p:txBody>
          <a:bodyPr/>
          <a:lstStyle/>
          <a:p>
            <a:fld id="{0C1E1E2E-3979-4C1A-85F4-2CFA810A976B}" type="slidenum">
              <a:rPr lang="en-AU" smtClean="0"/>
              <a:t>28</a:t>
            </a:fld>
            <a:endParaRPr lang="en-AU"/>
          </a:p>
        </p:txBody>
      </p:sp>
    </p:spTree>
    <p:extLst>
      <p:ext uri="{BB962C8B-B14F-4D97-AF65-F5344CB8AC3E}">
        <p14:creationId xmlns:p14="http://schemas.microsoft.com/office/powerpoint/2010/main" val="133243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597819"/>
            <a:ext cx="7772400" cy="1102519"/>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38C93CCE-D01D-AC46-9983-75FBE96560AE}" type="datetimeFigureOut">
              <a:rPr lang="es-ES" smtClean="0"/>
              <a:t>9/21/14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39CF93C-AF0B-1C48-AD56-56546A3CDCF0}" type="slidenum">
              <a:rPr lang="es-ES" smtClean="0"/>
              <a:t>‹Nr.›</a:t>
            </a:fld>
            <a:endParaRPr lang="es-ES"/>
          </a:p>
        </p:txBody>
      </p:sp>
    </p:spTree>
    <p:extLst>
      <p:ext uri="{BB962C8B-B14F-4D97-AF65-F5344CB8AC3E}">
        <p14:creationId xmlns:p14="http://schemas.microsoft.com/office/powerpoint/2010/main" val="3324247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38C93CCE-D01D-AC46-9983-75FBE96560AE}" type="datetimeFigureOut">
              <a:rPr lang="es-ES" smtClean="0"/>
              <a:t>9/21/14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39CF93C-AF0B-1C48-AD56-56546A3CDCF0}" type="slidenum">
              <a:rPr lang="es-ES" smtClean="0"/>
              <a:t>‹Nr.›</a:t>
            </a:fld>
            <a:endParaRPr lang="es-ES"/>
          </a:p>
        </p:txBody>
      </p:sp>
    </p:spTree>
    <p:extLst>
      <p:ext uri="{BB962C8B-B14F-4D97-AF65-F5344CB8AC3E}">
        <p14:creationId xmlns:p14="http://schemas.microsoft.com/office/powerpoint/2010/main" val="343465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38C93CCE-D01D-AC46-9983-75FBE96560AE}" type="datetimeFigureOut">
              <a:rPr lang="es-ES" smtClean="0"/>
              <a:t>9/21/14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39CF93C-AF0B-1C48-AD56-56546A3CDCF0}" type="slidenum">
              <a:rPr lang="es-ES" smtClean="0"/>
              <a:t>‹Nr.›</a:t>
            </a:fld>
            <a:endParaRPr lang="es-ES"/>
          </a:p>
        </p:txBody>
      </p:sp>
    </p:spTree>
    <p:extLst>
      <p:ext uri="{BB962C8B-B14F-4D97-AF65-F5344CB8AC3E}">
        <p14:creationId xmlns:p14="http://schemas.microsoft.com/office/powerpoint/2010/main" val="2101528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at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46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5" name="Picture 4" descr="bg1_magentoLive_ppt4ne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8363" cy="5161788"/>
          </a:xfrm>
          <a:prstGeom prst="rect">
            <a:avLst/>
          </a:prstGeom>
        </p:spPr>
      </p:pic>
      <p:sp>
        <p:nvSpPr>
          <p:cNvPr id="6" name="Rectangle 5"/>
          <p:cNvSpPr/>
          <p:nvPr userDrawn="1"/>
        </p:nvSpPr>
        <p:spPr>
          <a:xfrm>
            <a:off x="414867" y="778933"/>
            <a:ext cx="8356600" cy="3810000"/>
          </a:xfrm>
          <a:prstGeom prst="rect">
            <a:avLst/>
          </a:prstGeom>
          <a:solidFill>
            <a:schemeClr val="bg1">
              <a:alpha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81000" y="144325"/>
            <a:ext cx="7469552" cy="466052"/>
          </a:xfrm>
          <a:prstGeom prst="rect">
            <a:avLst/>
          </a:prstGeom>
        </p:spPr>
        <p:txBody>
          <a:bodyPr>
            <a:noAutofit/>
          </a:bodyPr>
          <a:lstStyle>
            <a:lvl1pPr algn="l">
              <a:defRPr sz="3200" b="1" i="0" baseline="0">
                <a:solidFill>
                  <a:schemeClr val="bg1"/>
                </a:solidFill>
              </a:defRPr>
            </a:lvl1pPr>
          </a:lstStyle>
          <a:p>
            <a:r>
              <a:rPr lang="en-US" dirty="0" smtClean="0"/>
              <a:t>Header style: Arial Bold</a:t>
            </a:r>
            <a:endParaRPr lang="en-US" dirty="0"/>
          </a:p>
        </p:txBody>
      </p:sp>
      <p:sp>
        <p:nvSpPr>
          <p:cNvPr id="3" name="Content Placeholder 2"/>
          <p:cNvSpPr>
            <a:spLocks noGrp="1"/>
          </p:cNvSpPr>
          <p:nvPr>
            <p:ph sz="half" idx="1" hasCustomPrompt="1"/>
          </p:nvPr>
        </p:nvSpPr>
        <p:spPr>
          <a:xfrm>
            <a:off x="574946" y="900113"/>
            <a:ext cx="7886053" cy="3335529"/>
          </a:xfrm>
          <a:prstGeom prst="rect">
            <a:avLst/>
          </a:prstGeom>
        </p:spPr>
        <p:txBody>
          <a:bodyPr/>
          <a:lstStyle>
            <a:lvl1pPr>
              <a:defRPr sz="28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Font style: Arial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
          <a:stretch>
            <a:fillRect/>
          </a:stretch>
        </p:blipFill>
        <p:spPr>
          <a:xfrm>
            <a:off x="7459134" y="4718469"/>
            <a:ext cx="1227665" cy="332281"/>
          </a:xfrm>
          <a:prstGeom prst="rect">
            <a:avLst/>
          </a:prstGeom>
        </p:spPr>
      </p:pic>
    </p:spTree>
    <p:extLst>
      <p:ext uri="{BB962C8B-B14F-4D97-AF65-F5344CB8AC3E}">
        <p14:creationId xmlns:p14="http://schemas.microsoft.com/office/powerpoint/2010/main" val="3777875510"/>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tent">
    <p:bg>
      <p:bgRef idx="1001">
        <a:schemeClr val="bg1"/>
      </p:bgRef>
    </p:bg>
    <p:spTree>
      <p:nvGrpSpPr>
        <p:cNvPr id="1" name=""/>
        <p:cNvGrpSpPr/>
        <p:nvPr/>
      </p:nvGrpSpPr>
      <p:grpSpPr>
        <a:xfrm>
          <a:off x="0" y="0"/>
          <a:ext cx="0" cy="0"/>
          <a:chOff x="0" y="0"/>
          <a:chExt cx="0" cy="0"/>
        </a:xfrm>
      </p:grpSpPr>
      <p:pic>
        <p:nvPicPr>
          <p:cNvPr id="5" name="Picture 4" descr="bg1_magentoLive_ppt4ne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8363" cy="5161788"/>
          </a:xfrm>
          <a:prstGeom prst="rect">
            <a:avLst/>
          </a:prstGeom>
        </p:spPr>
      </p:pic>
      <p:sp>
        <p:nvSpPr>
          <p:cNvPr id="6" name="Rectangle 5"/>
          <p:cNvSpPr/>
          <p:nvPr userDrawn="1"/>
        </p:nvSpPr>
        <p:spPr>
          <a:xfrm>
            <a:off x="414867" y="778933"/>
            <a:ext cx="8356600" cy="38100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81000" y="144325"/>
            <a:ext cx="7469552" cy="466052"/>
          </a:xfrm>
          <a:prstGeom prst="rect">
            <a:avLst/>
          </a:prstGeom>
        </p:spPr>
        <p:txBody>
          <a:bodyPr>
            <a:noAutofit/>
          </a:bodyPr>
          <a:lstStyle>
            <a:lvl1pPr algn="l">
              <a:defRPr sz="3200" b="1" i="0" baseline="0">
                <a:solidFill>
                  <a:schemeClr val="bg1"/>
                </a:solidFill>
              </a:defRPr>
            </a:lvl1pPr>
          </a:lstStyle>
          <a:p>
            <a:r>
              <a:rPr lang="en-US" dirty="0" smtClean="0"/>
              <a:t>Header style: Arial Bold</a:t>
            </a:r>
            <a:endParaRPr lang="en-US" dirty="0"/>
          </a:p>
        </p:txBody>
      </p:sp>
      <p:sp>
        <p:nvSpPr>
          <p:cNvPr id="3" name="Content Placeholder 2"/>
          <p:cNvSpPr>
            <a:spLocks noGrp="1"/>
          </p:cNvSpPr>
          <p:nvPr>
            <p:ph sz="half" idx="1" hasCustomPrompt="1"/>
          </p:nvPr>
        </p:nvSpPr>
        <p:spPr>
          <a:xfrm>
            <a:off x="574946" y="900113"/>
            <a:ext cx="7886053" cy="3335529"/>
          </a:xfrm>
          <a:prstGeom prst="rect">
            <a:avLst/>
          </a:prstGeom>
        </p:spPr>
        <p:txBody>
          <a:bodyPr/>
          <a:lstStyle>
            <a:lvl1pPr>
              <a:defRPr sz="28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Font style: Arial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
          <a:stretch>
            <a:fillRect/>
          </a:stretch>
        </p:blipFill>
        <p:spPr>
          <a:xfrm>
            <a:off x="7459134" y="4718469"/>
            <a:ext cx="1227665" cy="332281"/>
          </a:xfrm>
          <a:prstGeom prst="rect">
            <a:avLst/>
          </a:prstGeom>
        </p:spPr>
      </p:pic>
    </p:spTree>
    <p:extLst>
      <p:ext uri="{BB962C8B-B14F-4D97-AF65-F5344CB8AC3E}">
        <p14:creationId xmlns:p14="http://schemas.microsoft.com/office/powerpoint/2010/main" val="365305441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38C93CCE-D01D-AC46-9983-75FBE96560AE}" type="datetimeFigureOut">
              <a:rPr lang="es-ES" smtClean="0"/>
              <a:t>9/21/14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39CF93C-AF0B-1C48-AD56-56546A3CDCF0}" type="slidenum">
              <a:rPr lang="es-ES" smtClean="0"/>
              <a:t>‹Nr.›</a:t>
            </a:fld>
            <a:endParaRPr lang="es-ES"/>
          </a:p>
        </p:txBody>
      </p:sp>
    </p:spTree>
    <p:extLst>
      <p:ext uri="{BB962C8B-B14F-4D97-AF65-F5344CB8AC3E}">
        <p14:creationId xmlns:p14="http://schemas.microsoft.com/office/powerpoint/2010/main" val="3004162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3305176"/>
            <a:ext cx="7772400" cy="1021556"/>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38C93CCE-D01D-AC46-9983-75FBE96560AE}" type="datetimeFigureOut">
              <a:rPr lang="es-ES" smtClean="0"/>
              <a:t>9/21/14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39CF93C-AF0B-1C48-AD56-56546A3CDCF0}" type="slidenum">
              <a:rPr lang="es-ES" smtClean="0"/>
              <a:t>‹Nr.›</a:t>
            </a:fld>
            <a:endParaRPr lang="es-ES"/>
          </a:p>
        </p:txBody>
      </p:sp>
    </p:spTree>
    <p:extLst>
      <p:ext uri="{BB962C8B-B14F-4D97-AF65-F5344CB8AC3E}">
        <p14:creationId xmlns:p14="http://schemas.microsoft.com/office/powerpoint/2010/main" val="924394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38C93CCE-D01D-AC46-9983-75FBE96560AE}" type="datetimeFigureOut">
              <a:rPr lang="es-ES" smtClean="0"/>
              <a:t>9/21/14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39CF93C-AF0B-1C48-AD56-56546A3CDCF0}" type="slidenum">
              <a:rPr lang="es-ES" smtClean="0"/>
              <a:t>‹Nr.›</a:t>
            </a:fld>
            <a:endParaRPr lang="es-ES"/>
          </a:p>
        </p:txBody>
      </p:sp>
    </p:spTree>
    <p:extLst>
      <p:ext uri="{BB962C8B-B14F-4D97-AF65-F5344CB8AC3E}">
        <p14:creationId xmlns:p14="http://schemas.microsoft.com/office/powerpoint/2010/main" val="2619812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38C93CCE-D01D-AC46-9983-75FBE96560AE}" type="datetimeFigureOut">
              <a:rPr lang="es-ES" smtClean="0"/>
              <a:t>9/21/14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539CF93C-AF0B-1C48-AD56-56546A3CDCF0}" type="slidenum">
              <a:rPr lang="es-ES" smtClean="0"/>
              <a:t>‹Nr.›</a:t>
            </a:fld>
            <a:endParaRPr lang="es-ES"/>
          </a:p>
        </p:txBody>
      </p:sp>
    </p:spTree>
    <p:extLst>
      <p:ext uri="{BB962C8B-B14F-4D97-AF65-F5344CB8AC3E}">
        <p14:creationId xmlns:p14="http://schemas.microsoft.com/office/powerpoint/2010/main" val="1392333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38C93CCE-D01D-AC46-9983-75FBE96560AE}" type="datetimeFigureOut">
              <a:rPr lang="es-ES" smtClean="0"/>
              <a:t>9/21/14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539CF93C-AF0B-1C48-AD56-56546A3CDCF0}" type="slidenum">
              <a:rPr lang="es-ES" smtClean="0"/>
              <a:t>‹Nr.›</a:t>
            </a:fld>
            <a:endParaRPr lang="es-ES"/>
          </a:p>
        </p:txBody>
      </p:sp>
    </p:spTree>
    <p:extLst>
      <p:ext uri="{BB962C8B-B14F-4D97-AF65-F5344CB8AC3E}">
        <p14:creationId xmlns:p14="http://schemas.microsoft.com/office/powerpoint/2010/main" val="2939069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8C93CCE-D01D-AC46-9983-75FBE96560AE}" type="datetimeFigureOut">
              <a:rPr lang="es-ES" smtClean="0"/>
              <a:t>9/21/14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539CF93C-AF0B-1C48-AD56-56546A3CDCF0}" type="slidenum">
              <a:rPr lang="es-ES" smtClean="0"/>
              <a:t>‹Nr.›</a:t>
            </a:fld>
            <a:endParaRPr lang="es-ES"/>
          </a:p>
        </p:txBody>
      </p:sp>
    </p:spTree>
    <p:extLst>
      <p:ext uri="{BB962C8B-B14F-4D97-AF65-F5344CB8AC3E}">
        <p14:creationId xmlns:p14="http://schemas.microsoft.com/office/powerpoint/2010/main" val="772155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38C93CCE-D01D-AC46-9983-75FBE96560AE}" type="datetimeFigureOut">
              <a:rPr lang="es-ES" smtClean="0"/>
              <a:t>9/21/14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39CF93C-AF0B-1C48-AD56-56546A3CDCF0}" type="slidenum">
              <a:rPr lang="es-ES" smtClean="0"/>
              <a:t>‹Nr.›</a:t>
            </a:fld>
            <a:endParaRPr lang="es-ES"/>
          </a:p>
        </p:txBody>
      </p:sp>
    </p:spTree>
    <p:extLst>
      <p:ext uri="{BB962C8B-B14F-4D97-AF65-F5344CB8AC3E}">
        <p14:creationId xmlns:p14="http://schemas.microsoft.com/office/powerpoint/2010/main" val="5556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38C93CCE-D01D-AC46-9983-75FBE96560AE}" type="datetimeFigureOut">
              <a:rPr lang="es-ES" smtClean="0"/>
              <a:t>9/21/14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39CF93C-AF0B-1C48-AD56-56546A3CDCF0}" type="slidenum">
              <a:rPr lang="es-ES" smtClean="0"/>
              <a:t>‹Nr.›</a:t>
            </a:fld>
            <a:endParaRPr lang="es-ES"/>
          </a:p>
        </p:txBody>
      </p:sp>
    </p:spTree>
    <p:extLst>
      <p:ext uri="{BB962C8B-B14F-4D97-AF65-F5344CB8AC3E}">
        <p14:creationId xmlns:p14="http://schemas.microsoft.com/office/powerpoint/2010/main" val="27616563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8C93CCE-D01D-AC46-9983-75FBE96560AE}" type="datetimeFigureOut">
              <a:rPr lang="es-ES" smtClean="0"/>
              <a:t>9/21/14</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39CF93C-AF0B-1C48-AD56-56546A3CDCF0}" type="slidenum">
              <a:rPr lang="es-ES" smtClean="0"/>
              <a:t>‹Nr.›</a:t>
            </a:fld>
            <a:endParaRPr lang="es-ES"/>
          </a:p>
        </p:txBody>
      </p:sp>
    </p:spTree>
    <p:extLst>
      <p:ext uri="{BB962C8B-B14F-4D97-AF65-F5344CB8AC3E}">
        <p14:creationId xmlns:p14="http://schemas.microsoft.com/office/powerpoint/2010/main" val="653939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hyperlink" Target="https://hub.docker.com/u/alankent/" TargetMode="External"/><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jpe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microsoft.com/office/2007/relationships/hdphoto" Target="../media/hdphoto2.wdp"/><Relationship Id="rId8" Type="http://schemas.openxmlformats.org/officeDocument/2006/relationships/image" Target="../media/image36.jpeg"/><Relationship Id="rId9" Type="http://schemas.openxmlformats.org/officeDocument/2006/relationships/image" Target="../media/image37.png"/><Relationship Id="rId10"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1" Type="http://schemas.microsoft.com/office/2007/relationships/diagramDrawing" Target="../diagrams/drawing2.xml"/><Relationship Id="rId12" Type="http://schemas.openxmlformats.org/officeDocument/2006/relationships/diagramData" Target="../diagrams/data3.xml"/><Relationship Id="rId13" Type="http://schemas.openxmlformats.org/officeDocument/2006/relationships/diagramLayout" Target="../diagrams/layout3.xml"/><Relationship Id="rId14" Type="http://schemas.openxmlformats.org/officeDocument/2006/relationships/diagramQuickStyle" Target="../diagrams/quickStyle3.xml"/><Relationship Id="rId15" Type="http://schemas.openxmlformats.org/officeDocument/2006/relationships/diagramColors" Target="../diagrams/colors3.xml"/><Relationship Id="rId1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6" Type="http://schemas.openxmlformats.org/officeDocument/2006/relationships/image" Target="../media/image51.emf"/><Relationship Id="rId7" Type="http://schemas.openxmlformats.org/officeDocument/2006/relationships/image" Target="../media/image52.emf"/><Relationship Id="rId8" Type="http://schemas.openxmlformats.org/officeDocument/2006/relationships/image" Target="../media/image53.emf"/><Relationship Id="rId9" Type="http://schemas.openxmlformats.org/officeDocument/2006/relationships/image" Target="../media/image54.emf"/><Relationship Id="rId10"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www.brandsoftheworld.com/sites/default/files/styles/logo-thumbnail/public/062010/magento.png"/>
          <p:cNvPicPr>
            <a:picLocks noChangeAspect="1" noChangeArrowheads="1"/>
          </p:cNvPicPr>
          <p:nvPr/>
        </p:nvPicPr>
        <p:blipFill rotWithShape="1">
          <a:blip r:embed="rId2">
            <a:extLst>
              <a:ext uri="{28A0092B-C50C-407E-A947-70E740481C1C}">
                <a14:useLocalDpi xmlns:a14="http://schemas.microsoft.com/office/drawing/2010/main" val="0"/>
              </a:ext>
            </a:extLst>
          </a:blip>
          <a:srcRect b="24582"/>
          <a:stretch/>
        </p:blipFill>
        <p:spPr bwMode="auto">
          <a:xfrm>
            <a:off x="672408" y="3489254"/>
            <a:ext cx="1857375" cy="140079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p:txBody>
          <a:bodyPr>
            <a:normAutofit/>
          </a:bodyPr>
          <a:lstStyle/>
          <a:p>
            <a:r>
              <a:rPr lang="en-US" dirty="0"/>
              <a:t>Magento 2 </a:t>
            </a:r>
            <a:r>
              <a:rPr lang="en-US" dirty="0" smtClean="0"/>
              <a:t>Overview</a:t>
            </a:r>
            <a:endParaRPr lang="es-ES" dirty="0"/>
          </a:p>
        </p:txBody>
      </p:sp>
      <p:sp>
        <p:nvSpPr>
          <p:cNvPr id="3" name="Subtítulo 2"/>
          <p:cNvSpPr>
            <a:spLocks noGrp="1"/>
          </p:cNvSpPr>
          <p:nvPr>
            <p:ph type="subTitle" idx="1"/>
          </p:nvPr>
        </p:nvSpPr>
        <p:spPr/>
        <p:txBody>
          <a:bodyPr/>
          <a:lstStyle/>
          <a:p>
            <a:r>
              <a:rPr lang="es-ES" dirty="0" smtClean="0"/>
              <a:t>Alan Kent</a:t>
            </a:r>
          </a:p>
          <a:p>
            <a:r>
              <a:rPr lang="es-ES" sz="2000" dirty="0" smtClean="0"/>
              <a:t>Magento </a:t>
            </a:r>
            <a:r>
              <a:rPr lang="es-ES" sz="2000" dirty="0" err="1" smtClean="0"/>
              <a:t>Chief</a:t>
            </a:r>
            <a:r>
              <a:rPr lang="es-ES" sz="2000" dirty="0" smtClean="0"/>
              <a:t> </a:t>
            </a:r>
            <a:r>
              <a:rPr lang="es-ES" sz="2000" dirty="0" err="1" smtClean="0"/>
              <a:t>Architect</a:t>
            </a:r>
            <a:endParaRPr lang="es-ES" sz="2000" dirty="0"/>
          </a:p>
        </p:txBody>
      </p:sp>
      <p:pic>
        <p:nvPicPr>
          <p:cNvPr id="4101" name="Picture 5" descr="C:\Users\akent\Desktop\MMNY14\Templates presentations\Templates presentations\Plantilla-footer-16-9.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62222" b="100000" l="0" r="100000"/>
                    </a14:imgEffect>
                  </a14:imgLayer>
                </a14:imgProps>
              </a:ext>
              <a:ext uri="{28A0092B-C50C-407E-A947-70E740481C1C}">
                <a14:useLocalDpi xmlns:a14="http://schemas.microsoft.com/office/drawing/2010/main" val="0"/>
              </a:ext>
            </a:extLst>
          </a:blip>
          <a:srcRect t="78325"/>
          <a:stretch/>
        </p:blipFill>
        <p:spPr bwMode="auto">
          <a:xfrm>
            <a:off x="0" y="4022034"/>
            <a:ext cx="9144000" cy="112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9227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3107635" cy="857250"/>
          </a:xfrm>
        </p:spPr>
        <p:txBody>
          <a:bodyPr>
            <a:normAutofit fontScale="90000"/>
          </a:bodyPr>
          <a:lstStyle/>
          <a:p>
            <a:pPr algn="l"/>
            <a:r>
              <a:rPr lang="en-US" b="1" dirty="0" smtClean="0"/>
              <a:t>Page Caching</a:t>
            </a:r>
            <a:endParaRPr lang="en-US" b="1" dirty="0"/>
          </a:p>
        </p:txBody>
      </p:sp>
      <p:sp>
        <p:nvSpPr>
          <p:cNvPr id="3" name="Content Placeholder 2"/>
          <p:cNvSpPr>
            <a:spLocks noGrp="1"/>
          </p:cNvSpPr>
          <p:nvPr>
            <p:ph idx="1"/>
          </p:nvPr>
        </p:nvSpPr>
        <p:spPr>
          <a:xfrm>
            <a:off x="3896138" y="398405"/>
            <a:ext cx="4790661" cy="3000788"/>
          </a:xfrm>
        </p:spPr>
        <p:txBody>
          <a:bodyPr>
            <a:normAutofit/>
          </a:bodyPr>
          <a:lstStyle/>
          <a:p>
            <a:r>
              <a:rPr lang="en-US" dirty="0" smtClean="0"/>
              <a:t>CE Full Page Caching</a:t>
            </a:r>
          </a:p>
          <a:p>
            <a:pPr lvl="1"/>
            <a:r>
              <a:rPr lang="en-US" dirty="0" smtClean="0"/>
              <a:t>Built-in:   </a:t>
            </a:r>
            <a:r>
              <a:rPr lang="en-US" dirty="0" err="1" smtClean="0"/>
              <a:t>Filesystem</a:t>
            </a:r>
            <a:r>
              <a:rPr lang="en-US" dirty="0" smtClean="0"/>
              <a:t>/</a:t>
            </a:r>
            <a:r>
              <a:rPr lang="en-US" dirty="0" err="1" smtClean="0"/>
              <a:t>Redis</a:t>
            </a:r>
            <a:endParaRPr lang="en-US" dirty="0" smtClean="0"/>
          </a:p>
          <a:p>
            <a:pPr lvl="1"/>
            <a:r>
              <a:rPr lang="en-US" dirty="0" smtClean="0"/>
              <a:t>External: Varnish</a:t>
            </a:r>
          </a:p>
          <a:p>
            <a:r>
              <a:rPr lang="en-US" dirty="0" smtClean="0"/>
              <a:t>Private/public content</a:t>
            </a:r>
          </a:p>
          <a:p>
            <a:r>
              <a:rPr lang="en-US" dirty="0" smtClean="0"/>
              <a:t>Cache invalidation logic</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05097" y="1405304"/>
            <a:ext cx="1475579" cy="48933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9779" y="2184628"/>
            <a:ext cx="1846213" cy="453384"/>
          </a:xfrm>
          <a:prstGeom prst="rect">
            <a:avLst/>
          </a:prstGeom>
        </p:spPr>
      </p:pic>
      <p:sp>
        <p:nvSpPr>
          <p:cNvPr id="4" name="Right Arrow 3"/>
          <p:cNvSpPr/>
          <p:nvPr/>
        </p:nvSpPr>
        <p:spPr>
          <a:xfrm>
            <a:off x="145774" y="483705"/>
            <a:ext cx="311426" cy="32467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755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16"/>
            <a:ext cx="3107635" cy="2815517"/>
          </a:xfrm>
        </p:spPr>
        <p:txBody>
          <a:bodyPr anchor="t">
            <a:normAutofit/>
          </a:bodyPr>
          <a:lstStyle/>
          <a:p>
            <a:pPr algn="l"/>
            <a:r>
              <a:rPr lang="en-US" sz="4000" dirty="0" smtClean="0"/>
              <a:t>Page Caching</a:t>
            </a:r>
            <a:br>
              <a:rPr lang="en-US" sz="4000" dirty="0" smtClean="0"/>
            </a:br>
            <a:r>
              <a:rPr lang="en-US" sz="4000" b="1" dirty="0" smtClean="0"/>
              <a:t>Indexing</a:t>
            </a:r>
            <a:endParaRPr lang="en-US" sz="4000" b="1" dirty="0"/>
          </a:p>
        </p:txBody>
      </p:sp>
      <p:sp>
        <p:nvSpPr>
          <p:cNvPr id="3" name="Content Placeholder 2"/>
          <p:cNvSpPr>
            <a:spLocks noGrp="1"/>
          </p:cNvSpPr>
          <p:nvPr>
            <p:ph idx="1"/>
          </p:nvPr>
        </p:nvSpPr>
        <p:spPr>
          <a:xfrm>
            <a:off x="3896138" y="398404"/>
            <a:ext cx="4790661" cy="3895299"/>
          </a:xfrm>
        </p:spPr>
        <p:txBody>
          <a:bodyPr>
            <a:normAutofit fontScale="92500"/>
          </a:bodyPr>
          <a:lstStyle/>
          <a:p>
            <a:r>
              <a:rPr lang="en-US" dirty="0"/>
              <a:t>Refactored: Catalog, Price, EAV, Stock, URL Rewrite</a:t>
            </a:r>
            <a:r>
              <a:rPr lang="en-US" dirty="0" smtClean="0"/>
              <a:t>, …</a:t>
            </a:r>
            <a:endParaRPr lang="en-US" dirty="0"/>
          </a:p>
          <a:p>
            <a:r>
              <a:rPr lang="en-US" dirty="0"/>
              <a:t>Partial indexing</a:t>
            </a:r>
          </a:p>
          <a:p>
            <a:r>
              <a:rPr lang="en-US" dirty="0"/>
              <a:t>Work in </a:t>
            </a:r>
            <a:r>
              <a:rPr lang="en-US" dirty="0" smtClean="0"/>
              <a:t>background</a:t>
            </a:r>
            <a:endParaRPr lang="en-US" dirty="0"/>
          </a:p>
          <a:p>
            <a:r>
              <a:rPr lang="en-US" dirty="0"/>
              <a:t>No manual </a:t>
            </a:r>
            <a:r>
              <a:rPr lang="en-US" dirty="0" smtClean="0"/>
              <a:t>re-indexing</a:t>
            </a:r>
            <a:endParaRPr lang="en-US" dirty="0"/>
          </a:p>
          <a:p>
            <a:r>
              <a:rPr lang="en-US" dirty="0"/>
              <a:t>Materialized View (</a:t>
            </a:r>
            <a:r>
              <a:rPr lang="en-US" dirty="0" err="1"/>
              <a:t>Mview</a:t>
            </a:r>
            <a:r>
              <a:rPr lang="en-US" dirty="0"/>
              <a:t>)</a:t>
            </a:r>
          </a:p>
        </p:txBody>
      </p:sp>
      <p:pic>
        <p:nvPicPr>
          <p:cNvPr id="7" name="Picture 6"/>
          <p:cNvPicPr>
            <a:picLocks noChangeAspect="1"/>
          </p:cNvPicPr>
          <p:nvPr/>
        </p:nvPicPr>
        <p:blipFill>
          <a:blip r:embed="rId2"/>
          <a:stretch>
            <a:fillRect/>
          </a:stretch>
        </p:blipFill>
        <p:spPr>
          <a:xfrm>
            <a:off x="1375994" y="2260548"/>
            <a:ext cx="1362002" cy="1362002"/>
          </a:xfrm>
          <a:prstGeom prst="rect">
            <a:avLst/>
          </a:prstGeom>
        </p:spPr>
      </p:pic>
      <p:sp>
        <p:nvSpPr>
          <p:cNvPr id="8" name="Right Arrow 7"/>
          <p:cNvSpPr/>
          <p:nvPr/>
        </p:nvSpPr>
        <p:spPr>
          <a:xfrm>
            <a:off x="145774" y="1113175"/>
            <a:ext cx="311426" cy="32467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7643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16"/>
            <a:ext cx="3107635" cy="2815517"/>
          </a:xfrm>
        </p:spPr>
        <p:txBody>
          <a:bodyPr anchor="t">
            <a:normAutofit/>
          </a:bodyPr>
          <a:lstStyle/>
          <a:p>
            <a:pPr algn="l"/>
            <a:r>
              <a:rPr lang="en-US" sz="4000" dirty="0" smtClean="0"/>
              <a:t>Page Caching</a:t>
            </a:r>
            <a:br>
              <a:rPr lang="en-US" sz="4000" dirty="0" smtClean="0"/>
            </a:br>
            <a:r>
              <a:rPr lang="en-US" sz="4000" dirty="0" smtClean="0"/>
              <a:t>Indexing</a:t>
            </a:r>
            <a:br>
              <a:rPr lang="en-US" sz="4000" dirty="0" smtClean="0"/>
            </a:br>
            <a:r>
              <a:rPr lang="en-US" sz="4000" b="1" dirty="0" err="1" smtClean="0"/>
              <a:t>Perf</a:t>
            </a:r>
            <a:r>
              <a:rPr lang="en-US" sz="4000" b="1" dirty="0" smtClean="0"/>
              <a:t> Toolkit</a:t>
            </a:r>
            <a:endParaRPr lang="en-US" sz="4000" b="1" dirty="0"/>
          </a:p>
        </p:txBody>
      </p:sp>
      <p:sp>
        <p:nvSpPr>
          <p:cNvPr id="3" name="Content Placeholder 2"/>
          <p:cNvSpPr>
            <a:spLocks noGrp="1"/>
          </p:cNvSpPr>
          <p:nvPr>
            <p:ph idx="1"/>
          </p:nvPr>
        </p:nvSpPr>
        <p:spPr>
          <a:xfrm>
            <a:off x="3896138" y="398404"/>
            <a:ext cx="4790661" cy="3895299"/>
          </a:xfrm>
        </p:spPr>
        <p:txBody>
          <a:bodyPr>
            <a:normAutofit/>
          </a:bodyPr>
          <a:lstStyle/>
          <a:p>
            <a:r>
              <a:rPr lang="en-US" dirty="0" smtClean="0"/>
              <a:t>Standard toolkit for measuring performance</a:t>
            </a:r>
          </a:p>
          <a:p>
            <a:r>
              <a:rPr lang="en-US" dirty="0" smtClean="0"/>
              <a:t>Benchmarking key flows</a:t>
            </a:r>
          </a:p>
          <a:p>
            <a:r>
              <a:rPr lang="en-US" dirty="0" smtClean="0"/>
              <a:t>M2 performance analysis kicking off in earnest</a:t>
            </a:r>
            <a:endParaRPr lang="en-US" dirty="0"/>
          </a:p>
        </p:txBody>
      </p:sp>
      <p:pic>
        <p:nvPicPr>
          <p:cNvPr id="5122" name="Picture 2" descr="http://www.sumologic.com/_includes/wp/blog/wp-content/uploads/2014/02/hand_stopwatch_492x2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659" y="2639180"/>
            <a:ext cx="2192779" cy="127020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145774" y="1742645"/>
            <a:ext cx="311426" cy="32467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57999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16"/>
            <a:ext cx="3107635" cy="2815517"/>
          </a:xfrm>
        </p:spPr>
        <p:txBody>
          <a:bodyPr anchor="t">
            <a:normAutofit/>
          </a:bodyPr>
          <a:lstStyle/>
          <a:p>
            <a:pPr algn="l"/>
            <a:r>
              <a:rPr lang="en-US" sz="4000" dirty="0" smtClean="0"/>
              <a:t>Page Caching</a:t>
            </a:r>
            <a:br>
              <a:rPr lang="en-US" sz="4000" dirty="0" smtClean="0"/>
            </a:br>
            <a:r>
              <a:rPr lang="en-US" sz="4000" dirty="0" smtClean="0"/>
              <a:t>Indexing</a:t>
            </a:r>
            <a:br>
              <a:rPr lang="en-US" sz="4000" dirty="0" smtClean="0"/>
            </a:br>
            <a:r>
              <a:rPr lang="en-US" sz="4000" dirty="0" err="1" smtClean="0"/>
              <a:t>Perf</a:t>
            </a:r>
            <a:r>
              <a:rPr lang="en-US" sz="4000" dirty="0" smtClean="0"/>
              <a:t> Toolkit</a:t>
            </a:r>
            <a:br>
              <a:rPr lang="en-US" sz="4000" dirty="0" smtClean="0"/>
            </a:br>
            <a:r>
              <a:rPr lang="en-US" sz="4000" b="1" dirty="0" smtClean="0"/>
              <a:t>Scalability</a:t>
            </a:r>
            <a:endParaRPr lang="en-US" sz="4000" b="1" dirty="0"/>
          </a:p>
        </p:txBody>
      </p:sp>
      <p:sp>
        <p:nvSpPr>
          <p:cNvPr id="3" name="Content Placeholder 2"/>
          <p:cNvSpPr>
            <a:spLocks noGrp="1"/>
          </p:cNvSpPr>
          <p:nvPr>
            <p:ph idx="1"/>
          </p:nvPr>
        </p:nvSpPr>
        <p:spPr>
          <a:xfrm>
            <a:off x="3896138" y="398404"/>
            <a:ext cx="4790661" cy="3895299"/>
          </a:xfrm>
        </p:spPr>
        <p:txBody>
          <a:bodyPr>
            <a:normAutofit/>
          </a:bodyPr>
          <a:lstStyle/>
          <a:p>
            <a:r>
              <a:rPr lang="en-US" dirty="0" smtClean="0"/>
              <a:t>Making it easier to scale </a:t>
            </a:r>
          </a:p>
          <a:p>
            <a:r>
              <a:rPr lang="en-US" dirty="0" smtClean="0"/>
              <a:t>Blueprints for successful scaling strategies</a:t>
            </a:r>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891" y="2408233"/>
            <a:ext cx="2756453" cy="184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6"/>
          <p:cNvSpPr/>
          <p:nvPr/>
        </p:nvSpPr>
        <p:spPr>
          <a:xfrm>
            <a:off x="145774" y="2325733"/>
            <a:ext cx="311426" cy="324678"/>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8" name="Picture 8" descr="http://upload.wikimedia.org/wikipedia/commons/7/79/Docker_(container_engine)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r="57338"/>
          <a:stretch/>
        </p:blipFill>
        <p:spPr bwMode="auto">
          <a:xfrm>
            <a:off x="1093060" y="3132794"/>
            <a:ext cx="1275293" cy="714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712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5410" y="205979"/>
            <a:ext cx="7947718" cy="857250"/>
          </a:xfrm>
        </p:spPr>
        <p:txBody>
          <a:bodyPr>
            <a:normAutofit/>
          </a:bodyPr>
          <a:lstStyle/>
          <a:p>
            <a:r>
              <a:rPr lang="en-US" sz="3600" dirty="0"/>
              <a:t>Docker and Simplifying </a:t>
            </a:r>
            <a:r>
              <a:rPr lang="en-US" sz="3600" dirty="0" smtClean="0"/>
              <a:t>Cloud Scalability</a:t>
            </a:r>
            <a:endParaRPr lang="en-US" sz="3600" dirty="0"/>
          </a:p>
        </p:txBody>
      </p:sp>
      <p:sp>
        <p:nvSpPr>
          <p:cNvPr id="67" name="TextBox 66"/>
          <p:cNvSpPr txBox="1"/>
          <p:nvPr/>
        </p:nvSpPr>
        <p:spPr>
          <a:xfrm>
            <a:off x="1601" y="1011262"/>
            <a:ext cx="3777999" cy="1692771"/>
          </a:xfrm>
          <a:prstGeom prst="rect">
            <a:avLst/>
          </a:prstGeom>
          <a:solidFill>
            <a:srgbClr val="FFFF00">
              <a:alpha val="9000"/>
            </a:srgbClr>
          </a:solidFill>
        </p:spPr>
        <p:txBody>
          <a:bodyPr wrap="square" rtlCol="0">
            <a:spAutoFit/>
          </a:bodyPr>
          <a:lstStyle/>
          <a:p>
            <a:r>
              <a:rPr lang="en-US" sz="1400" b="1" i="1" dirty="0"/>
              <a:t>“Docker - An open platform for distributed applications for developers and </a:t>
            </a:r>
            <a:r>
              <a:rPr lang="en-US" sz="1400" b="1" i="1" dirty="0" err="1"/>
              <a:t>sysadmins</a:t>
            </a:r>
            <a:r>
              <a:rPr lang="en-US" sz="1400" b="1" i="1" dirty="0" smtClean="0"/>
              <a:t>”</a:t>
            </a:r>
          </a:p>
          <a:p>
            <a:endParaRPr lang="en-US" sz="600" i="1" dirty="0" smtClean="0"/>
          </a:p>
          <a:p>
            <a:pPr marL="285750" indent="-285750">
              <a:buFont typeface="Arial" panose="020B0604020202020204" pitchFamily="34" charset="0"/>
              <a:buChar char="•"/>
            </a:pPr>
            <a:r>
              <a:rPr lang="en-US" sz="1400" i="1" dirty="0" smtClean="0"/>
              <a:t>Public collaborative project (</a:t>
            </a:r>
            <a:r>
              <a:rPr lang="en-US" sz="1400" i="1" dirty="0" err="1" smtClean="0"/>
              <a:t>GitHub</a:t>
            </a:r>
            <a:r>
              <a:rPr lang="en-US" sz="1400" i="1" dirty="0" smtClean="0"/>
              <a:t>) to define standard recommended Docker images</a:t>
            </a:r>
          </a:p>
          <a:p>
            <a:pPr marL="285750" indent="-285750">
              <a:buFont typeface="Arial" panose="020B0604020202020204" pitchFamily="34" charset="0"/>
              <a:buChar char="•"/>
            </a:pPr>
            <a:r>
              <a:rPr lang="en-US" sz="1400" i="1" dirty="0" smtClean="0"/>
              <a:t>Each server registers itself in </a:t>
            </a:r>
            <a:r>
              <a:rPr lang="en-US" sz="1400" i="1" dirty="0" err="1" smtClean="0"/>
              <a:t>etcd</a:t>
            </a:r>
            <a:endParaRPr lang="en-US" sz="1400" i="1" dirty="0" smtClean="0"/>
          </a:p>
          <a:p>
            <a:pPr marL="285750" indent="-285750">
              <a:buFont typeface="Arial" panose="020B0604020202020204" pitchFamily="34" charset="0"/>
              <a:buChar char="•"/>
            </a:pPr>
            <a:r>
              <a:rPr lang="en-US" sz="1400" i="1" dirty="0" smtClean="0"/>
              <a:t>Each server watches other clusters for changes in membership</a:t>
            </a:r>
          </a:p>
        </p:txBody>
      </p:sp>
      <p:sp>
        <p:nvSpPr>
          <p:cNvPr id="5" name="Rounded Rectangle 4"/>
          <p:cNvSpPr/>
          <p:nvPr/>
        </p:nvSpPr>
        <p:spPr>
          <a:xfrm>
            <a:off x="7629566" y="1093261"/>
            <a:ext cx="1029829" cy="694385"/>
          </a:xfrm>
          <a:prstGeom prst="roundRect">
            <a:avLst/>
          </a:prstGeom>
          <a:gradFill>
            <a:gsLst>
              <a:gs pos="0">
                <a:schemeClr val="accent1">
                  <a:tint val="66000"/>
                  <a:satMod val="160000"/>
                </a:schemeClr>
              </a:gs>
              <a:gs pos="21000">
                <a:srgbClr val="C9D7EF"/>
              </a:gs>
              <a:gs pos="31000">
                <a:schemeClr val="bg1"/>
              </a:gs>
              <a:gs pos="100000">
                <a:schemeClr val="bg1"/>
              </a:gs>
            </a:gsLst>
            <a:lin ang="5400000" scaled="0"/>
          </a:grad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smtClean="0">
                <a:solidFill>
                  <a:schemeClr val="tx1"/>
                </a:solidFill>
              </a:rPr>
              <a:t>CDN</a:t>
            </a:r>
            <a:endParaRPr lang="en-US" sz="1200" b="1" dirty="0">
              <a:solidFill>
                <a:schemeClr val="tx1"/>
              </a:solidFill>
            </a:endParaRPr>
          </a:p>
        </p:txBody>
      </p:sp>
      <p:sp>
        <p:nvSpPr>
          <p:cNvPr id="6" name="Rounded Rectangle 5"/>
          <p:cNvSpPr/>
          <p:nvPr/>
        </p:nvSpPr>
        <p:spPr>
          <a:xfrm>
            <a:off x="4285766" y="1997418"/>
            <a:ext cx="2433040" cy="712380"/>
          </a:xfrm>
          <a:prstGeom prst="roundRect">
            <a:avLst/>
          </a:prstGeom>
          <a:gradFill>
            <a:gsLst>
              <a:gs pos="0">
                <a:schemeClr val="accent1">
                  <a:tint val="66000"/>
                  <a:satMod val="160000"/>
                </a:schemeClr>
              </a:gs>
              <a:gs pos="21000">
                <a:srgbClr val="C9D7EF"/>
              </a:gs>
              <a:gs pos="31000">
                <a:schemeClr val="bg1"/>
              </a:gs>
              <a:gs pos="100000">
                <a:schemeClr val="bg1"/>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200" b="1" dirty="0" smtClean="0">
                <a:solidFill>
                  <a:schemeClr val="tx1"/>
                </a:solidFill>
              </a:rPr>
              <a:t>Varnish</a:t>
            </a:r>
            <a:endParaRPr lang="en-US" sz="1200" b="1" dirty="0">
              <a:solidFill>
                <a:schemeClr val="tx1"/>
              </a:solidFill>
            </a:endParaRPr>
          </a:p>
        </p:txBody>
      </p:sp>
      <p:sp>
        <p:nvSpPr>
          <p:cNvPr id="7" name="Rounded Rectangle 6"/>
          <p:cNvSpPr/>
          <p:nvPr/>
        </p:nvSpPr>
        <p:spPr>
          <a:xfrm>
            <a:off x="2734991" y="2913108"/>
            <a:ext cx="5919506" cy="800903"/>
          </a:xfrm>
          <a:prstGeom prst="roundRect">
            <a:avLst/>
          </a:prstGeom>
          <a:gradFill>
            <a:gsLst>
              <a:gs pos="0">
                <a:srgbClr val="E9BF95"/>
              </a:gs>
              <a:gs pos="21000">
                <a:srgbClr val="E9BF95"/>
              </a:gs>
              <a:gs pos="31000">
                <a:schemeClr val="bg1"/>
              </a:gs>
              <a:gs pos="100000">
                <a:schemeClr val="bg1"/>
              </a:gs>
            </a:gsLst>
            <a:lin ang="5400000" scaled="0"/>
          </a:gra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200" b="1" dirty="0" smtClean="0">
                <a:solidFill>
                  <a:schemeClr val="tx1"/>
                </a:solidFill>
              </a:rPr>
              <a:t>Apache2</a:t>
            </a:r>
            <a:endParaRPr lang="en-US" sz="1200" b="1" dirty="0">
              <a:solidFill>
                <a:schemeClr val="tx1"/>
              </a:solidFill>
            </a:endParaRPr>
          </a:p>
        </p:txBody>
      </p:sp>
      <p:sp>
        <p:nvSpPr>
          <p:cNvPr id="8" name="Rounded Rectangle 7"/>
          <p:cNvSpPr/>
          <p:nvPr/>
        </p:nvSpPr>
        <p:spPr>
          <a:xfrm>
            <a:off x="2734991" y="3928489"/>
            <a:ext cx="2433040" cy="782049"/>
          </a:xfrm>
          <a:prstGeom prst="roundRect">
            <a:avLst/>
          </a:prstGeom>
          <a:gradFill>
            <a:gsLst>
              <a:gs pos="0">
                <a:srgbClr val="9AE4A3"/>
              </a:gs>
              <a:gs pos="21000">
                <a:srgbClr val="9AE4A3"/>
              </a:gs>
              <a:gs pos="31000">
                <a:schemeClr val="bg1"/>
              </a:gs>
              <a:gs pos="100000">
                <a:schemeClr val="bg1"/>
              </a:gs>
            </a:gsLst>
            <a:lin ang="5400000" scaled="0"/>
          </a:gra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200" b="1" dirty="0" smtClean="0">
                <a:solidFill>
                  <a:schemeClr val="tx1"/>
                </a:solidFill>
              </a:rPr>
              <a:t>MySQL</a:t>
            </a:r>
            <a:endParaRPr lang="en-US" sz="1200" b="1" dirty="0">
              <a:solidFill>
                <a:schemeClr val="tx1"/>
              </a:solidFill>
            </a:endParaRPr>
          </a:p>
        </p:txBody>
      </p:sp>
      <p:sp>
        <p:nvSpPr>
          <p:cNvPr id="9" name="Rounded Rectangle 8"/>
          <p:cNvSpPr/>
          <p:nvPr/>
        </p:nvSpPr>
        <p:spPr>
          <a:xfrm>
            <a:off x="7114464" y="3919975"/>
            <a:ext cx="1540034" cy="782049"/>
          </a:xfrm>
          <a:prstGeom prst="roundRect">
            <a:avLst/>
          </a:prstGeom>
          <a:gradFill>
            <a:gsLst>
              <a:gs pos="0">
                <a:schemeClr val="accent1">
                  <a:tint val="66000"/>
                  <a:satMod val="160000"/>
                </a:schemeClr>
              </a:gs>
              <a:gs pos="21000">
                <a:srgbClr val="C9D7EF"/>
              </a:gs>
              <a:gs pos="31000">
                <a:schemeClr val="bg1"/>
              </a:gs>
              <a:gs pos="100000">
                <a:schemeClr val="bg1"/>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200" b="1" dirty="0" smtClean="0">
                <a:solidFill>
                  <a:schemeClr val="tx1"/>
                </a:solidFill>
              </a:rPr>
              <a:t>REDIS</a:t>
            </a:r>
            <a:endParaRPr lang="en-US" sz="1200" b="1" dirty="0">
              <a:solidFill>
                <a:schemeClr val="tx1"/>
              </a:solidFill>
            </a:endParaRPr>
          </a:p>
        </p:txBody>
      </p:sp>
      <p:sp>
        <p:nvSpPr>
          <p:cNvPr id="10" name="Rounded Rectangle 9"/>
          <p:cNvSpPr/>
          <p:nvPr/>
        </p:nvSpPr>
        <p:spPr>
          <a:xfrm>
            <a:off x="5365002" y="3919548"/>
            <a:ext cx="1529339" cy="782049"/>
          </a:xfrm>
          <a:prstGeom prst="roundRect">
            <a:avLst/>
          </a:prstGeom>
          <a:gradFill>
            <a:gsLst>
              <a:gs pos="0">
                <a:srgbClr val="9AE4A3"/>
              </a:gs>
              <a:gs pos="21000">
                <a:srgbClr val="9AE4A3"/>
              </a:gs>
              <a:gs pos="31000">
                <a:schemeClr val="bg1"/>
              </a:gs>
              <a:gs pos="100000">
                <a:schemeClr val="bg1"/>
              </a:gs>
            </a:gsLst>
            <a:lin ang="5400000" scaled="0"/>
          </a:gra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200" b="1" dirty="0" smtClean="0">
                <a:solidFill>
                  <a:schemeClr val="tx1"/>
                </a:solidFill>
              </a:rPr>
              <a:t>SOLR</a:t>
            </a:r>
            <a:endParaRPr lang="en-US" sz="1200" b="1" dirty="0">
              <a:solidFill>
                <a:schemeClr val="tx1"/>
              </a:solidFill>
            </a:endParaRPr>
          </a:p>
        </p:txBody>
      </p:sp>
      <p:sp>
        <p:nvSpPr>
          <p:cNvPr id="11" name="Rounded Rectangle 10"/>
          <p:cNvSpPr/>
          <p:nvPr/>
        </p:nvSpPr>
        <p:spPr>
          <a:xfrm>
            <a:off x="4699208" y="1093882"/>
            <a:ext cx="1598855" cy="694385"/>
          </a:xfrm>
          <a:prstGeom prst="roundRect">
            <a:avLst/>
          </a:prstGeom>
          <a:gradFill>
            <a:gsLst>
              <a:gs pos="0">
                <a:schemeClr val="accent1">
                  <a:tint val="66000"/>
                  <a:satMod val="160000"/>
                </a:schemeClr>
              </a:gs>
              <a:gs pos="21000">
                <a:srgbClr val="C9D7EF"/>
              </a:gs>
              <a:gs pos="31000">
                <a:schemeClr val="bg1"/>
              </a:gs>
              <a:gs pos="100000">
                <a:schemeClr val="bg1"/>
              </a:gs>
            </a:gsLst>
            <a:lin ang="5400000" scaled="0"/>
          </a:gra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smtClean="0">
                <a:solidFill>
                  <a:schemeClr val="tx1"/>
                </a:solidFill>
              </a:rPr>
              <a:t>Reverse Proxy</a:t>
            </a:r>
            <a:endParaRPr lang="en-US" sz="1200" b="1" dirty="0">
              <a:solidFill>
                <a:schemeClr val="tx1"/>
              </a:solidFill>
            </a:endParaRPr>
          </a:p>
        </p:txBody>
      </p:sp>
      <p:grpSp>
        <p:nvGrpSpPr>
          <p:cNvPr id="12" name="Group 11"/>
          <p:cNvGrpSpPr/>
          <p:nvPr/>
        </p:nvGrpSpPr>
        <p:grpSpPr>
          <a:xfrm>
            <a:off x="7333704" y="4180659"/>
            <a:ext cx="437843" cy="468120"/>
            <a:chOff x="2667000" y="713362"/>
            <a:chExt cx="2576513" cy="3672902"/>
          </a:xfrm>
        </p:grpSpPr>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713362"/>
              <a:ext cx="2576513" cy="3672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Flowchart: Magnetic Disk 13"/>
            <p:cNvSpPr/>
            <p:nvPr/>
          </p:nvSpPr>
          <p:spPr>
            <a:xfrm>
              <a:off x="3962021" y="3124200"/>
              <a:ext cx="891990" cy="1219200"/>
            </a:xfrm>
            <a:prstGeom prst="flowChartMagneticDisk">
              <a:avLst/>
            </a:prstGeom>
            <a:solidFill>
              <a:schemeClr val="accent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5" name="Group 14"/>
          <p:cNvGrpSpPr/>
          <p:nvPr/>
        </p:nvGrpSpPr>
        <p:grpSpPr>
          <a:xfrm>
            <a:off x="2969926" y="4178941"/>
            <a:ext cx="432142" cy="462025"/>
            <a:chOff x="2667000" y="713362"/>
            <a:chExt cx="2576513" cy="3672902"/>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713362"/>
              <a:ext cx="2576513" cy="3672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Flowchart: Magnetic Disk 16"/>
            <p:cNvSpPr/>
            <p:nvPr/>
          </p:nvSpPr>
          <p:spPr>
            <a:xfrm>
              <a:off x="3962021" y="3124200"/>
              <a:ext cx="891990" cy="1219200"/>
            </a:xfrm>
            <a:prstGeom prst="flowChartMagneticDisk">
              <a:avLst/>
            </a:prstGeom>
            <a:solidFill>
              <a:schemeClr val="accent3">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1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1607" y="2207073"/>
            <a:ext cx="437843" cy="46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549" y="4178499"/>
            <a:ext cx="451353" cy="480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620" y="3201871"/>
            <a:ext cx="439460" cy="46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8"/>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21053" y1="9211" x2="21053" y2="9211"/>
                        <a14:foregroundMark x1="11842" y1="15789" x2="11842" y2="15789"/>
                        <a14:foregroundMark x1="50000" y1="2632" x2="50000" y2="2632"/>
                        <a14:foregroundMark x1="60526" y1="3947" x2="60526" y2="3947"/>
                        <a14:foregroundMark x1="65789" y1="5263" x2="65789" y2="5263"/>
                        <a14:foregroundMark x1="65789" y1="94737" x2="65789" y2="94737"/>
                        <a14:foregroundMark x1="43421" y1="97368" x2="43421" y2="97368"/>
                      </a14:backgroundRemoval>
                    </a14:imgEffect>
                  </a14:imgLayer>
                </a14:imgProps>
              </a:ext>
              <a:ext uri="{28A0092B-C50C-407E-A947-70E740481C1C}">
                <a14:useLocalDpi xmlns:a14="http://schemas.microsoft.com/office/drawing/2010/main" val="0"/>
              </a:ext>
            </a:extLst>
          </a:blip>
          <a:srcRect/>
          <a:stretch>
            <a:fillRect/>
          </a:stretch>
        </p:blipFill>
        <p:spPr bwMode="auto">
          <a:xfrm>
            <a:off x="4957718" y="1319039"/>
            <a:ext cx="436643" cy="327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8"/>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21053" y1="9211" x2="21053" y2="9211"/>
                        <a14:foregroundMark x1="11842" y1="15789" x2="11842" y2="15789"/>
                        <a14:foregroundMark x1="50000" y1="2632" x2="50000" y2="2632"/>
                        <a14:foregroundMark x1="60526" y1="3947" x2="60526" y2="3947"/>
                        <a14:foregroundMark x1="65789" y1="5263" x2="65789" y2="5263"/>
                        <a14:foregroundMark x1="65789" y1="94737" x2="65789" y2="94737"/>
                        <a14:foregroundMark x1="43421" y1="97368" x2="43421" y2="97368"/>
                      </a14:backgroundRemoval>
                    </a14:imgEffect>
                  </a14:imgLayer>
                </a14:imgProps>
              </a:ext>
              <a:ext uri="{28A0092B-C50C-407E-A947-70E740481C1C}">
                <a14:useLocalDpi xmlns:a14="http://schemas.microsoft.com/office/drawing/2010/main" val="0"/>
              </a:ext>
            </a:extLst>
          </a:blip>
          <a:srcRect/>
          <a:stretch>
            <a:fillRect/>
          </a:stretch>
        </p:blipFill>
        <p:spPr bwMode="auto">
          <a:xfrm>
            <a:off x="5652873" y="1319039"/>
            <a:ext cx="436643" cy="327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724" y="4177330"/>
            <a:ext cx="451353" cy="480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Group 23"/>
          <p:cNvGrpSpPr/>
          <p:nvPr/>
        </p:nvGrpSpPr>
        <p:grpSpPr>
          <a:xfrm>
            <a:off x="3835533" y="4183637"/>
            <a:ext cx="432802" cy="462730"/>
            <a:chOff x="2667000" y="713362"/>
            <a:chExt cx="2576513" cy="3672902"/>
          </a:xfrm>
        </p:grpSpPr>
        <p:pic>
          <p:nvPicPr>
            <p:cNvPr id="25"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67000" y="713362"/>
              <a:ext cx="2576513" cy="3672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Flowchart: Magnetic Disk 25"/>
            <p:cNvSpPr/>
            <p:nvPr/>
          </p:nvSpPr>
          <p:spPr>
            <a:xfrm>
              <a:off x="3962021" y="3124200"/>
              <a:ext cx="891990" cy="1219200"/>
            </a:xfrm>
            <a:prstGeom prst="flowChartMagneticDisk">
              <a:avLst/>
            </a:prstGeom>
            <a:solidFill>
              <a:schemeClr val="accent3">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7" name="Group 26"/>
          <p:cNvGrpSpPr/>
          <p:nvPr/>
        </p:nvGrpSpPr>
        <p:grpSpPr>
          <a:xfrm>
            <a:off x="4563009" y="4183637"/>
            <a:ext cx="437912" cy="468194"/>
            <a:chOff x="2667000" y="713362"/>
            <a:chExt cx="2576513" cy="3672902"/>
          </a:xfrm>
        </p:grpSpPr>
        <p:pic>
          <p:nvPicPr>
            <p:cNvPr id="2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713362"/>
              <a:ext cx="2576513" cy="3672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Flowchart: Magnetic Disk 28"/>
            <p:cNvSpPr/>
            <p:nvPr/>
          </p:nvSpPr>
          <p:spPr>
            <a:xfrm>
              <a:off x="3962021" y="3124200"/>
              <a:ext cx="891990" cy="1219200"/>
            </a:xfrm>
            <a:prstGeom prst="flowChartMagneticDisk">
              <a:avLst/>
            </a:prstGeom>
            <a:solidFill>
              <a:schemeClr val="accent3">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0" name="Group 29"/>
          <p:cNvGrpSpPr/>
          <p:nvPr/>
        </p:nvGrpSpPr>
        <p:grpSpPr>
          <a:xfrm>
            <a:off x="8012817" y="4189645"/>
            <a:ext cx="437843" cy="468120"/>
            <a:chOff x="2667000" y="713362"/>
            <a:chExt cx="2576513" cy="3672902"/>
          </a:xfrm>
        </p:grpSpPr>
        <p:pic>
          <p:nvPicPr>
            <p:cNvPr id="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713362"/>
              <a:ext cx="2576513" cy="3672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Flowchart: Magnetic Disk 31"/>
            <p:cNvSpPr/>
            <p:nvPr/>
          </p:nvSpPr>
          <p:spPr>
            <a:xfrm>
              <a:off x="3962021" y="3124200"/>
              <a:ext cx="891990" cy="1219200"/>
            </a:xfrm>
            <a:prstGeom prst="flowChartMagneticDisk">
              <a:avLst/>
            </a:prstGeom>
            <a:solidFill>
              <a:schemeClr val="accent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3" name="TextBox 32"/>
          <p:cNvSpPr txBox="1"/>
          <p:nvPr/>
        </p:nvSpPr>
        <p:spPr>
          <a:xfrm>
            <a:off x="7728535" y="4279485"/>
            <a:ext cx="355651" cy="308855"/>
          </a:xfrm>
          <a:prstGeom prst="rect">
            <a:avLst/>
          </a:prstGeom>
          <a:noFill/>
        </p:spPr>
        <p:txBody>
          <a:bodyPr wrap="none" rtlCol="0">
            <a:spAutoFit/>
          </a:bodyPr>
          <a:lstStyle/>
          <a:p>
            <a:r>
              <a:rPr lang="en-US" sz="1600" dirty="0" smtClean="0"/>
              <a:t>…</a:t>
            </a:r>
            <a:endParaRPr lang="en-US" sz="1600" dirty="0"/>
          </a:p>
        </p:txBody>
      </p:sp>
      <p:sp>
        <p:nvSpPr>
          <p:cNvPr id="34" name="TextBox 33"/>
          <p:cNvSpPr txBox="1"/>
          <p:nvPr/>
        </p:nvSpPr>
        <p:spPr>
          <a:xfrm>
            <a:off x="4235215" y="4340136"/>
            <a:ext cx="355651" cy="308855"/>
          </a:xfrm>
          <a:prstGeom prst="rect">
            <a:avLst/>
          </a:prstGeom>
          <a:noFill/>
        </p:spPr>
        <p:txBody>
          <a:bodyPr wrap="none" rtlCol="0">
            <a:spAutoFit/>
          </a:bodyPr>
          <a:lstStyle/>
          <a:p>
            <a:r>
              <a:rPr lang="en-US" sz="1600" dirty="0" smtClean="0"/>
              <a:t>…</a:t>
            </a:r>
            <a:endParaRPr lang="en-US" sz="1600" dirty="0"/>
          </a:p>
        </p:txBody>
      </p:sp>
      <p:sp>
        <p:nvSpPr>
          <p:cNvPr id="35" name="TextBox 34"/>
          <p:cNvSpPr txBox="1"/>
          <p:nvPr/>
        </p:nvSpPr>
        <p:spPr>
          <a:xfrm>
            <a:off x="5990641" y="4266846"/>
            <a:ext cx="355651" cy="308855"/>
          </a:xfrm>
          <a:prstGeom prst="rect">
            <a:avLst/>
          </a:prstGeom>
          <a:noFill/>
        </p:spPr>
        <p:txBody>
          <a:bodyPr wrap="none" rtlCol="0">
            <a:spAutoFit/>
          </a:bodyPr>
          <a:lstStyle/>
          <a:p>
            <a:r>
              <a:rPr lang="en-US" sz="1600" dirty="0" smtClean="0"/>
              <a:t>…</a:t>
            </a:r>
            <a:endParaRPr lang="en-US" sz="1600" dirty="0"/>
          </a:p>
        </p:txBody>
      </p:sp>
      <p:pic>
        <p:nvPicPr>
          <p:cNvPr id="3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7376" y="3201871"/>
            <a:ext cx="439460" cy="46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5479" y="3201871"/>
            <a:ext cx="439460" cy="46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3581" y="3201871"/>
            <a:ext cx="439460" cy="46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9705" y="3201871"/>
            <a:ext cx="439460" cy="46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5828" y="3201871"/>
            <a:ext cx="439460" cy="46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TextBox 40"/>
          <p:cNvSpPr txBox="1"/>
          <p:nvPr/>
        </p:nvSpPr>
        <p:spPr>
          <a:xfrm>
            <a:off x="6870736" y="3312093"/>
            <a:ext cx="355651" cy="308855"/>
          </a:xfrm>
          <a:prstGeom prst="rect">
            <a:avLst/>
          </a:prstGeom>
          <a:noFill/>
        </p:spPr>
        <p:txBody>
          <a:bodyPr wrap="none" rtlCol="0">
            <a:spAutoFit/>
          </a:bodyPr>
          <a:lstStyle/>
          <a:p>
            <a:r>
              <a:rPr lang="en-US" sz="1600" dirty="0" smtClean="0"/>
              <a:t>…</a:t>
            </a:r>
            <a:endParaRPr lang="en-US" sz="1600" dirty="0"/>
          </a:p>
        </p:txBody>
      </p:sp>
      <p:pic>
        <p:nvPicPr>
          <p:cNvPr id="4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2674" y="2207073"/>
            <a:ext cx="437843" cy="46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6859" y="2207073"/>
            <a:ext cx="437843" cy="46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TextBox 43"/>
          <p:cNvSpPr txBox="1"/>
          <p:nvPr/>
        </p:nvSpPr>
        <p:spPr>
          <a:xfrm>
            <a:off x="5624852" y="2292705"/>
            <a:ext cx="355651" cy="308855"/>
          </a:xfrm>
          <a:prstGeom prst="rect">
            <a:avLst/>
          </a:prstGeom>
          <a:noFill/>
        </p:spPr>
        <p:txBody>
          <a:bodyPr wrap="none" rtlCol="0">
            <a:spAutoFit/>
          </a:bodyPr>
          <a:lstStyle/>
          <a:p>
            <a:r>
              <a:rPr lang="en-US" sz="1600" dirty="0" smtClean="0"/>
              <a:t>…</a:t>
            </a:r>
            <a:endParaRPr lang="en-US" sz="1600" dirty="0"/>
          </a:p>
        </p:txBody>
      </p:sp>
      <p:sp>
        <p:nvSpPr>
          <p:cNvPr id="45" name="TextBox 44"/>
          <p:cNvSpPr txBox="1"/>
          <p:nvPr/>
        </p:nvSpPr>
        <p:spPr>
          <a:xfrm rot="19749258">
            <a:off x="2938721" y="4176001"/>
            <a:ext cx="455093" cy="196544"/>
          </a:xfrm>
          <a:prstGeom prst="rect">
            <a:avLst/>
          </a:prstGeom>
          <a:noFill/>
        </p:spPr>
        <p:txBody>
          <a:bodyPr wrap="none" rtlCol="0">
            <a:spAutoFit/>
          </a:bodyPr>
          <a:lstStyle/>
          <a:p>
            <a:r>
              <a:rPr lang="en-US" sz="800" dirty="0" smtClean="0"/>
              <a:t>Master</a:t>
            </a:r>
            <a:endParaRPr lang="en-US" sz="800" dirty="0"/>
          </a:p>
        </p:txBody>
      </p:sp>
      <p:sp>
        <p:nvSpPr>
          <p:cNvPr id="46" name="TextBox 45"/>
          <p:cNvSpPr txBox="1"/>
          <p:nvPr/>
        </p:nvSpPr>
        <p:spPr>
          <a:xfrm rot="19749258">
            <a:off x="3795940" y="4180991"/>
            <a:ext cx="481416" cy="196544"/>
          </a:xfrm>
          <a:prstGeom prst="rect">
            <a:avLst/>
          </a:prstGeom>
          <a:noFill/>
        </p:spPr>
        <p:txBody>
          <a:bodyPr wrap="none" rtlCol="0">
            <a:spAutoFit/>
          </a:bodyPr>
          <a:lstStyle/>
          <a:p>
            <a:r>
              <a:rPr lang="en-US" sz="800" dirty="0" smtClean="0"/>
              <a:t>Replica</a:t>
            </a:r>
            <a:endParaRPr lang="en-US" sz="800" dirty="0"/>
          </a:p>
        </p:txBody>
      </p:sp>
      <p:sp>
        <p:nvSpPr>
          <p:cNvPr id="47" name="TextBox 46"/>
          <p:cNvSpPr txBox="1"/>
          <p:nvPr/>
        </p:nvSpPr>
        <p:spPr>
          <a:xfrm rot="19749258">
            <a:off x="4529942" y="4181673"/>
            <a:ext cx="481416" cy="196544"/>
          </a:xfrm>
          <a:prstGeom prst="rect">
            <a:avLst/>
          </a:prstGeom>
          <a:noFill/>
        </p:spPr>
        <p:txBody>
          <a:bodyPr wrap="none" rtlCol="0">
            <a:spAutoFit/>
          </a:bodyPr>
          <a:lstStyle/>
          <a:p>
            <a:r>
              <a:rPr lang="en-US" sz="800" dirty="0" smtClean="0"/>
              <a:t>Replica</a:t>
            </a:r>
            <a:endParaRPr lang="en-US" sz="800" dirty="0"/>
          </a:p>
        </p:txBody>
      </p:sp>
      <p:sp>
        <p:nvSpPr>
          <p:cNvPr id="48" name="TextBox 47"/>
          <p:cNvSpPr txBox="1"/>
          <p:nvPr/>
        </p:nvSpPr>
        <p:spPr>
          <a:xfrm>
            <a:off x="3067232" y="4337738"/>
            <a:ext cx="406835" cy="231641"/>
          </a:xfrm>
          <a:prstGeom prst="rect">
            <a:avLst/>
          </a:prstGeom>
          <a:noFill/>
        </p:spPr>
        <p:txBody>
          <a:bodyPr wrap="none" rtlCol="0">
            <a:spAutoFit/>
          </a:bodyPr>
          <a:lstStyle/>
          <a:p>
            <a:r>
              <a:rPr lang="en-US" sz="1000" dirty="0" smtClean="0"/>
              <a:t>R/W</a:t>
            </a:r>
            <a:endParaRPr lang="en-US" sz="1000" dirty="0"/>
          </a:p>
        </p:txBody>
      </p:sp>
      <p:sp>
        <p:nvSpPr>
          <p:cNvPr id="49" name="TextBox 48"/>
          <p:cNvSpPr txBox="1"/>
          <p:nvPr/>
        </p:nvSpPr>
        <p:spPr>
          <a:xfrm>
            <a:off x="3950570" y="4344988"/>
            <a:ext cx="352727" cy="231641"/>
          </a:xfrm>
          <a:prstGeom prst="rect">
            <a:avLst/>
          </a:prstGeom>
          <a:noFill/>
        </p:spPr>
        <p:txBody>
          <a:bodyPr wrap="none" rtlCol="0">
            <a:spAutoFit/>
          </a:bodyPr>
          <a:lstStyle/>
          <a:p>
            <a:pPr algn="ctr"/>
            <a:r>
              <a:rPr lang="en-US" sz="1000" dirty="0" smtClean="0"/>
              <a:t>RO</a:t>
            </a:r>
            <a:endParaRPr lang="en-US" sz="1000" dirty="0"/>
          </a:p>
        </p:txBody>
      </p:sp>
      <p:sp>
        <p:nvSpPr>
          <p:cNvPr id="50" name="TextBox 49"/>
          <p:cNvSpPr txBox="1"/>
          <p:nvPr/>
        </p:nvSpPr>
        <p:spPr>
          <a:xfrm>
            <a:off x="4679471" y="4344988"/>
            <a:ext cx="352727" cy="231641"/>
          </a:xfrm>
          <a:prstGeom prst="rect">
            <a:avLst/>
          </a:prstGeom>
          <a:noFill/>
        </p:spPr>
        <p:txBody>
          <a:bodyPr wrap="none" rtlCol="0">
            <a:spAutoFit/>
          </a:bodyPr>
          <a:lstStyle/>
          <a:p>
            <a:pPr algn="ctr"/>
            <a:r>
              <a:rPr lang="en-US" sz="1000" dirty="0" smtClean="0"/>
              <a:t>RO</a:t>
            </a:r>
            <a:endParaRPr lang="en-US" sz="1000" dirty="0"/>
          </a:p>
        </p:txBody>
      </p:sp>
      <p:sp>
        <p:nvSpPr>
          <p:cNvPr id="51" name="TextBox 50"/>
          <p:cNvSpPr txBox="1"/>
          <p:nvPr/>
        </p:nvSpPr>
        <p:spPr>
          <a:xfrm>
            <a:off x="4004832" y="2940978"/>
            <a:ext cx="750494" cy="224621"/>
          </a:xfrm>
          <a:prstGeom prst="rect">
            <a:avLst/>
          </a:prstGeom>
          <a:noFill/>
        </p:spPr>
        <p:txBody>
          <a:bodyPr wrap="none" rtlCol="0">
            <a:spAutoFit/>
          </a:bodyPr>
          <a:lstStyle/>
          <a:p>
            <a:r>
              <a:rPr lang="en-US" sz="1000" i="1" dirty="0" smtClean="0"/>
              <a:t>Store Front</a:t>
            </a:r>
            <a:endParaRPr lang="en-US" sz="1000" i="1" dirty="0"/>
          </a:p>
        </p:txBody>
      </p:sp>
      <p:sp>
        <p:nvSpPr>
          <p:cNvPr id="52" name="TextBox 51"/>
          <p:cNvSpPr txBox="1"/>
          <p:nvPr/>
        </p:nvSpPr>
        <p:spPr>
          <a:xfrm>
            <a:off x="2885382" y="2946999"/>
            <a:ext cx="517976" cy="231641"/>
          </a:xfrm>
          <a:prstGeom prst="rect">
            <a:avLst/>
          </a:prstGeom>
          <a:noFill/>
        </p:spPr>
        <p:txBody>
          <a:bodyPr wrap="none" rtlCol="0">
            <a:spAutoFit/>
          </a:bodyPr>
          <a:lstStyle/>
          <a:p>
            <a:r>
              <a:rPr lang="en-US" sz="1000" i="1" dirty="0" smtClean="0"/>
              <a:t>Admin</a:t>
            </a:r>
            <a:endParaRPr lang="en-US" sz="1000" i="1" dirty="0"/>
          </a:p>
        </p:txBody>
      </p:sp>
      <p:sp>
        <p:nvSpPr>
          <p:cNvPr id="53" name="TextBox 52"/>
          <p:cNvSpPr txBox="1"/>
          <p:nvPr/>
        </p:nvSpPr>
        <p:spPr>
          <a:xfrm>
            <a:off x="7978240" y="2906825"/>
            <a:ext cx="531137" cy="318214"/>
          </a:xfrm>
          <a:prstGeom prst="rect">
            <a:avLst/>
          </a:prstGeom>
          <a:noFill/>
        </p:spPr>
        <p:txBody>
          <a:bodyPr wrap="none" rtlCol="0">
            <a:spAutoFit/>
          </a:bodyPr>
          <a:lstStyle>
            <a:defPPr>
              <a:defRPr lang="en-US"/>
            </a:defPPr>
            <a:lvl1pPr algn="ctr">
              <a:lnSpc>
                <a:spcPts val="1000"/>
              </a:lnSpc>
              <a:defRPr sz="1050" i="1"/>
            </a:lvl1pPr>
          </a:lstStyle>
          <a:p>
            <a:r>
              <a:rPr lang="en-US" sz="1000" dirty="0"/>
              <a:t>Job</a:t>
            </a:r>
            <a:br>
              <a:rPr lang="en-US" sz="1000" dirty="0"/>
            </a:br>
            <a:r>
              <a:rPr lang="en-US" sz="1000" dirty="0"/>
              <a:t>Server</a:t>
            </a:r>
          </a:p>
        </p:txBody>
      </p:sp>
      <p:sp>
        <p:nvSpPr>
          <p:cNvPr id="54" name="TextBox 53"/>
          <p:cNvSpPr txBox="1"/>
          <p:nvPr/>
        </p:nvSpPr>
        <p:spPr>
          <a:xfrm>
            <a:off x="7338852" y="2900275"/>
            <a:ext cx="659826" cy="318214"/>
          </a:xfrm>
          <a:prstGeom prst="rect">
            <a:avLst/>
          </a:prstGeom>
          <a:noFill/>
        </p:spPr>
        <p:txBody>
          <a:bodyPr wrap="none" rtlCol="0">
            <a:spAutoFit/>
          </a:bodyPr>
          <a:lstStyle/>
          <a:p>
            <a:pPr algn="ctr">
              <a:lnSpc>
                <a:spcPts val="1000"/>
              </a:lnSpc>
            </a:pPr>
            <a:r>
              <a:rPr lang="en-US" sz="1000" i="1" dirty="0" smtClean="0"/>
              <a:t>Payment </a:t>
            </a:r>
            <a:br>
              <a:rPr lang="en-US" sz="1000" i="1" dirty="0" smtClean="0"/>
            </a:br>
            <a:r>
              <a:rPr lang="en-US" sz="1000" i="1" dirty="0" smtClean="0"/>
              <a:t>Gateway</a:t>
            </a:r>
            <a:endParaRPr lang="en-US" sz="1000" i="1" dirty="0"/>
          </a:p>
        </p:txBody>
      </p:sp>
      <p:sp>
        <p:nvSpPr>
          <p:cNvPr id="55" name="Rectangle 54"/>
          <p:cNvSpPr/>
          <p:nvPr/>
        </p:nvSpPr>
        <p:spPr>
          <a:xfrm>
            <a:off x="3415205" y="2918032"/>
            <a:ext cx="69515" cy="26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55"/>
          <p:cNvSpPr/>
          <p:nvPr/>
        </p:nvSpPr>
        <p:spPr>
          <a:xfrm>
            <a:off x="7302519" y="2918405"/>
            <a:ext cx="69515" cy="26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Rectangle 56"/>
          <p:cNvSpPr/>
          <p:nvPr/>
        </p:nvSpPr>
        <p:spPr>
          <a:xfrm>
            <a:off x="7933056" y="2918032"/>
            <a:ext cx="69515" cy="26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6930" y="3199837"/>
            <a:ext cx="432249" cy="502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9674" y="3201871"/>
            <a:ext cx="413744" cy="497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8966" y="3199836"/>
            <a:ext cx="458528" cy="488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28547" y="1310867"/>
            <a:ext cx="437194" cy="465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Rounded Rectangle 62"/>
          <p:cNvSpPr/>
          <p:nvPr/>
        </p:nvSpPr>
        <p:spPr>
          <a:xfrm>
            <a:off x="7624767" y="1994588"/>
            <a:ext cx="1029829" cy="694385"/>
          </a:xfrm>
          <a:prstGeom prst="roundRect">
            <a:avLst/>
          </a:prstGeom>
          <a:gradFill>
            <a:gsLst>
              <a:gs pos="0">
                <a:srgbClr val="BD89F7"/>
              </a:gs>
              <a:gs pos="21000">
                <a:srgbClr val="E1C9EF"/>
              </a:gs>
              <a:gs pos="31000">
                <a:schemeClr val="bg1"/>
              </a:gs>
              <a:gs pos="100000">
                <a:schemeClr val="bg1"/>
              </a:gs>
            </a:gsLst>
            <a:lin ang="5400000" scaled="0"/>
          </a:gradFill>
          <a:ln w="12700">
            <a:solidFill>
              <a:srgbClr val="6E009A"/>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smtClean="0">
                <a:solidFill>
                  <a:schemeClr val="tx1"/>
                </a:solidFill>
              </a:rPr>
              <a:t>ETCD</a:t>
            </a:r>
            <a:endParaRPr lang="en-US" sz="1200" b="1" dirty="0">
              <a:solidFill>
                <a:schemeClr val="tx1"/>
              </a:solidFill>
            </a:endParaRPr>
          </a:p>
        </p:txBody>
      </p:sp>
      <p:grpSp>
        <p:nvGrpSpPr>
          <p:cNvPr id="64" name="Group 63"/>
          <p:cNvGrpSpPr/>
          <p:nvPr/>
        </p:nvGrpSpPr>
        <p:grpSpPr>
          <a:xfrm>
            <a:off x="7933056" y="2205435"/>
            <a:ext cx="437843" cy="468120"/>
            <a:chOff x="2667000" y="713362"/>
            <a:chExt cx="2576513" cy="3672902"/>
          </a:xfrm>
        </p:grpSpPr>
        <p:pic>
          <p:nvPicPr>
            <p:cNvPr id="6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713362"/>
              <a:ext cx="2576513" cy="3672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6" name="Flowchart: Magnetic Disk 65"/>
            <p:cNvSpPr/>
            <p:nvPr/>
          </p:nvSpPr>
          <p:spPr>
            <a:xfrm>
              <a:off x="3962021" y="3124200"/>
              <a:ext cx="891990" cy="1219200"/>
            </a:xfrm>
            <a:prstGeom prst="flowChartMagneticDisk">
              <a:avLst/>
            </a:prstGeom>
            <a:solidFill>
              <a:srgbClr val="BD89F7">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82" name="Group 81"/>
          <p:cNvGrpSpPr/>
          <p:nvPr/>
        </p:nvGrpSpPr>
        <p:grpSpPr>
          <a:xfrm>
            <a:off x="118233" y="2865884"/>
            <a:ext cx="1849140" cy="338554"/>
            <a:chOff x="118233" y="2170154"/>
            <a:chExt cx="1849140" cy="338554"/>
          </a:xfrm>
        </p:grpSpPr>
        <p:cxnSp>
          <p:nvCxnSpPr>
            <p:cNvPr id="76" name="Straight Arrow Connector 75"/>
            <p:cNvCxnSpPr/>
            <p:nvPr/>
          </p:nvCxnSpPr>
          <p:spPr>
            <a:xfrm>
              <a:off x="118233" y="2333310"/>
              <a:ext cx="307427" cy="1"/>
            </a:xfrm>
            <a:prstGeom prst="straightConnector1">
              <a:avLst/>
            </a:prstGeom>
            <a:ln w="19050">
              <a:solidFill>
                <a:srgbClr val="B10FB1"/>
              </a:solidFill>
              <a:tailEnd type="stealth" w="med" len="lg"/>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417782" y="2170154"/>
              <a:ext cx="1549591" cy="338554"/>
            </a:xfrm>
            <a:prstGeom prst="rect">
              <a:avLst/>
            </a:prstGeom>
            <a:noFill/>
          </p:spPr>
          <p:txBody>
            <a:bodyPr wrap="none" rtlCol="0">
              <a:spAutoFit/>
            </a:bodyPr>
            <a:lstStyle/>
            <a:p>
              <a:r>
                <a:rPr lang="en-US" sz="1600" dirty="0" smtClean="0"/>
                <a:t>Varnish fan out</a:t>
              </a:r>
              <a:endParaRPr lang="en-US" sz="1600" dirty="0"/>
            </a:p>
          </p:txBody>
        </p:sp>
      </p:grpSp>
      <p:grpSp>
        <p:nvGrpSpPr>
          <p:cNvPr id="81" name="Group 80"/>
          <p:cNvGrpSpPr/>
          <p:nvPr/>
        </p:nvGrpSpPr>
        <p:grpSpPr>
          <a:xfrm>
            <a:off x="118233" y="3144412"/>
            <a:ext cx="2059384" cy="338554"/>
            <a:chOff x="118233" y="2448682"/>
            <a:chExt cx="2059384" cy="338554"/>
          </a:xfrm>
        </p:grpSpPr>
        <p:cxnSp>
          <p:nvCxnSpPr>
            <p:cNvPr id="77" name="Straight Arrow Connector 76"/>
            <p:cNvCxnSpPr/>
            <p:nvPr/>
          </p:nvCxnSpPr>
          <p:spPr>
            <a:xfrm>
              <a:off x="118233" y="2610845"/>
              <a:ext cx="299552" cy="0"/>
            </a:xfrm>
            <a:prstGeom prst="straightConnector1">
              <a:avLst/>
            </a:prstGeom>
            <a:ln w="19050">
              <a:solidFill>
                <a:srgbClr val="C00000"/>
              </a:solidFill>
              <a:tailEnd type="stealth" w="med" len="lg"/>
            </a:ln>
          </p:spPr>
          <p:style>
            <a:lnRef idx="1">
              <a:schemeClr val="dk1"/>
            </a:lnRef>
            <a:fillRef idx="0">
              <a:schemeClr val="dk1"/>
            </a:fillRef>
            <a:effectRef idx="0">
              <a:schemeClr val="dk1"/>
            </a:effectRef>
            <a:fontRef idx="minor">
              <a:schemeClr val="tx1"/>
            </a:fontRef>
          </p:style>
        </p:cxnSp>
        <p:sp>
          <p:nvSpPr>
            <p:cNvPr id="79" name="TextBox 78"/>
            <p:cNvSpPr txBox="1"/>
            <p:nvPr/>
          </p:nvSpPr>
          <p:spPr>
            <a:xfrm>
              <a:off x="420405" y="2448682"/>
              <a:ext cx="1757212" cy="338554"/>
            </a:xfrm>
            <a:prstGeom prst="rect">
              <a:avLst/>
            </a:prstGeom>
            <a:noFill/>
          </p:spPr>
          <p:txBody>
            <a:bodyPr wrap="none" rtlCol="0">
              <a:spAutoFit/>
            </a:bodyPr>
            <a:lstStyle/>
            <a:p>
              <a:r>
                <a:rPr lang="en-US" sz="1600" dirty="0" smtClean="0"/>
                <a:t>PURGE requests</a:t>
              </a:r>
              <a:endParaRPr lang="en-US" sz="1600" dirty="0"/>
            </a:p>
          </p:txBody>
        </p:sp>
      </p:grpSp>
      <p:grpSp>
        <p:nvGrpSpPr>
          <p:cNvPr id="88" name="Group 87"/>
          <p:cNvGrpSpPr/>
          <p:nvPr/>
        </p:nvGrpSpPr>
        <p:grpSpPr>
          <a:xfrm>
            <a:off x="3703350" y="2675193"/>
            <a:ext cx="2742208" cy="526678"/>
            <a:chOff x="3703350" y="2675193"/>
            <a:chExt cx="2742208" cy="526678"/>
          </a:xfrm>
        </p:grpSpPr>
        <p:cxnSp>
          <p:nvCxnSpPr>
            <p:cNvPr id="71" name="Straight Arrow Connector 70"/>
            <p:cNvCxnSpPr>
              <a:stCxn id="42" idx="2"/>
              <a:endCxn id="20" idx="0"/>
            </p:cNvCxnSpPr>
            <p:nvPr/>
          </p:nvCxnSpPr>
          <p:spPr>
            <a:xfrm flipH="1">
              <a:off x="3703350" y="2675193"/>
              <a:ext cx="1668246" cy="526678"/>
            </a:xfrm>
            <a:prstGeom prst="straightConnector1">
              <a:avLst/>
            </a:prstGeom>
            <a:ln w="19050">
              <a:solidFill>
                <a:srgbClr val="B10FB1"/>
              </a:solidFill>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p:cNvCxnSpPr>
              <a:stCxn id="42" idx="2"/>
              <a:endCxn id="36" idx="0"/>
            </p:cNvCxnSpPr>
            <p:nvPr/>
          </p:nvCxnSpPr>
          <p:spPr>
            <a:xfrm flipH="1">
              <a:off x="4237106" y="2675193"/>
              <a:ext cx="1134490" cy="526678"/>
            </a:xfrm>
            <a:prstGeom prst="straightConnector1">
              <a:avLst/>
            </a:prstGeom>
            <a:ln w="19050">
              <a:solidFill>
                <a:srgbClr val="B10FB1"/>
              </a:solidFill>
              <a:tailEnd type="stealth" w="med" len="lg"/>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42" idx="2"/>
              <a:endCxn id="37" idx="0"/>
            </p:cNvCxnSpPr>
            <p:nvPr/>
          </p:nvCxnSpPr>
          <p:spPr>
            <a:xfrm flipH="1">
              <a:off x="4785209" y="2675193"/>
              <a:ext cx="586387" cy="526678"/>
            </a:xfrm>
            <a:prstGeom prst="straightConnector1">
              <a:avLst/>
            </a:prstGeom>
            <a:ln w="19050">
              <a:solidFill>
                <a:srgbClr val="B10FB1"/>
              </a:solidFill>
              <a:tailEnd type="stealth" w="med" len="lg"/>
            </a:ln>
          </p:spPr>
          <p:style>
            <a:lnRef idx="1">
              <a:schemeClr val="dk1"/>
            </a:lnRef>
            <a:fillRef idx="0">
              <a:schemeClr val="dk1"/>
            </a:fillRef>
            <a:effectRef idx="0">
              <a:schemeClr val="dk1"/>
            </a:effectRef>
            <a:fontRef idx="minor">
              <a:schemeClr val="tx1"/>
            </a:fontRef>
          </p:style>
        </p:cxnSp>
        <p:cxnSp>
          <p:nvCxnSpPr>
            <p:cNvPr id="74" name="Straight Arrow Connector 73"/>
            <p:cNvCxnSpPr>
              <a:endCxn id="39" idx="0"/>
            </p:cNvCxnSpPr>
            <p:nvPr/>
          </p:nvCxnSpPr>
          <p:spPr>
            <a:xfrm>
              <a:off x="5352454" y="2709797"/>
              <a:ext cx="536980" cy="492073"/>
            </a:xfrm>
            <a:prstGeom prst="straightConnector1">
              <a:avLst/>
            </a:prstGeom>
            <a:ln w="19050">
              <a:solidFill>
                <a:srgbClr val="B10FB1"/>
              </a:solidFill>
              <a:tailEnd type="stealth" w="med" len="lg"/>
            </a:ln>
          </p:spPr>
          <p:style>
            <a:lnRef idx="1">
              <a:schemeClr val="dk1"/>
            </a:lnRef>
            <a:fillRef idx="0">
              <a:schemeClr val="dk1"/>
            </a:fillRef>
            <a:effectRef idx="0">
              <a:schemeClr val="dk1"/>
            </a:effectRef>
            <a:fontRef idx="minor">
              <a:schemeClr val="tx1"/>
            </a:fontRef>
          </p:style>
        </p:cxnSp>
        <p:cxnSp>
          <p:nvCxnSpPr>
            <p:cNvPr id="75" name="Straight Arrow Connector 74"/>
            <p:cNvCxnSpPr>
              <a:endCxn id="40" idx="0"/>
            </p:cNvCxnSpPr>
            <p:nvPr/>
          </p:nvCxnSpPr>
          <p:spPr>
            <a:xfrm>
              <a:off x="5365002" y="2709797"/>
              <a:ext cx="1080556" cy="492073"/>
            </a:xfrm>
            <a:prstGeom prst="straightConnector1">
              <a:avLst/>
            </a:prstGeom>
            <a:ln w="19050">
              <a:solidFill>
                <a:srgbClr val="B10FB1"/>
              </a:solidFill>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p:cNvCxnSpPr>
              <a:endCxn id="38" idx="0"/>
            </p:cNvCxnSpPr>
            <p:nvPr/>
          </p:nvCxnSpPr>
          <p:spPr>
            <a:xfrm flipH="1">
              <a:off x="5333311" y="2688973"/>
              <a:ext cx="19143" cy="512898"/>
            </a:xfrm>
            <a:prstGeom prst="straightConnector1">
              <a:avLst/>
            </a:prstGeom>
            <a:ln w="19050">
              <a:solidFill>
                <a:srgbClr val="B10FB1"/>
              </a:solidFill>
              <a:tailEnd type="stealth" w="med" len="lg"/>
            </a:ln>
          </p:spPr>
          <p:style>
            <a:lnRef idx="1">
              <a:schemeClr val="dk1"/>
            </a:lnRef>
            <a:fillRef idx="0">
              <a:schemeClr val="dk1"/>
            </a:fillRef>
            <a:effectRef idx="0">
              <a:schemeClr val="dk1"/>
            </a:effectRef>
            <a:fontRef idx="minor">
              <a:schemeClr val="tx1"/>
            </a:fontRef>
          </p:style>
        </p:cxnSp>
      </p:grpSp>
      <p:grpSp>
        <p:nvGrpSpPr>
          <p:cNvPr id="84" name="Group 83"/>
          <p:cNvGrpSpPr/>
          <p:nvPr/>
        </p:nvGrpSpPr>
        <p:grpSpPr>
          <a:xfrm>
            <a:off x="4830529" y="2675193"/>
            <a:ext cx="1375252" cy="526678"/>
            <a:chOff x="4830529" y="2675193"/>
            <a:chExt cx="1375252" cy="526678"/>
          </a:xfrm>
        </p:grpSpPr>
        <p:cxnSp>
          <p:nvCxnSpPr>
            <p:cNvPr id="68" name="Straight Arrow Connector 67"/>
            <p:cNvCxnSpPr>
              <a:stCxn id="38" idx="0"/>
              <a:endCxn id="43" idx="2"/>
            </p:cNvCxnSpPr>
            <p:nvPr/>
          </p:nvCxnSpPr>
          <p:spPr>
            <a:xfrm flipV="1">
              <a:off x="5333311" y="2675193"/>
              <a:ext cx="872470" cy="526678"/>
            </a:xfrm>
            <a:prstGeom prst="straightConnector1">
              <a:avLst/>
            </a:prstGeom>
            <a:ln w="19050">
              <a:solidFill>
                <a:srgbClr val="C00000"/>
              </a:solidFill>
              <a:tailEnd type="stealth" w="med" len="lg"/>
            </a:ln>
          </p:spPr>
          <p:style>
            <a:lnRef idx="1">
              <a:schemeClr val="dk1"/>
            </a:lnRef>
            <a:fillRef idx="0">
              <a:schemeClr val="dk1"/>
            </a:fillRef>
            <a:effectRef idx="0">
              <a:schemeClr val="dk1"/>
            </a:effectRef>
            <a:fontRef idx="minor">
              <a:schemeClr val="tx1"/>
            </a:fontRef>
          </p:style>
        </p:cxnSp>
        <p:cxnSp>
          <p:nvCxnSpPr>
            <p:cNvPr id="69" name="Straight Arrow Connector 68"/>
            <p:cNvCxnSpPr>
              <a:stCxn id="38" idx="0"/>
              <a:endCxn id="42" idx="2"/>
            </p:cNvCxnSpPr>
            <p:nvPr/>
          </p:nvCxnSpPr>
          <p:spPr>
            <a:xfrm flipV="1">
              <a:off x="5333311" y="2675193"/>
              <a:ext cx="38285" cy="526678"/>
            </a:xfrm>
            <a:prstGeom prst="straightConnector1">
              <a:avLst/>
            </a:prstGeom>
            <a:ln w="19050">
              <a:solidFill>
                <a:srgbClr val="C00000"/>
              </a:solidFill>
              <a:tailEnd type="stealth" w="med" len="lg"/>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38" idx="0"/>
              <a:endCxn id="18" idx="2"/>
            </p:cNvCxnSpPr>
            <p:nvPr/>
          </p:nvCxnSpPr>
          <p:spPr>
            <a:xfrm flipH="1" flipV="1">
              <a:off x="4830529" y="2675193"/>
              <a:ext cx="502783" cy="526678"/>
            </a:xfrm>
            <a:prstGeom prst="straightConnector1">
              <a:avLst/>
            </a:prstGeom>
            <a:ln w="19050">
              <a:solidFill>
                <a:srgbClr val="C00000"/>
              </a:solidFill>
              <a:tailEnd type="stealth" w="med" len="lg"/>
            </a:ln>
          </p:spPr>
          <p:style>
            <a:lnRef idx="1">
              <a:schemeClr val="dk1"/>
            </a:lnRef>
            <a:fillRef idx="0">
              <a:schemeClr val="dk1"/>
            </a:fillRef>
            <a:effectRef idx="0">
              <a:schemeClr val="dk1"/>
            </a:effectRef>
            <a:fontRef idx="minor">
              <a:schemeClr val="tx1"/>
            </a:fontRef>
          </p:style>
        </p:cxnSp>
      </p:grpSp>
      <p:sp>
        <p:nvSpPr>
          <p:cNvPr id="90" name="Explosion 1 89"/>
          <p:cNvSpPr/>
          <p:nvPr/>
        </p:nvSpPr>
        <p:spPr>
          <a:xfrm>
            <a:off x="7844433" y="99391"/>
            <a:ext cx="1246557" cy="858863"/>
          </a:xfrm>
          <a:prstGeom prst="irregularSeal1">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NEW</a:t>
            </a:r>
            <a:endParaRPr lang="en-US" dirty="0"/>
          </a:p>
        </p:txBody>
      </p:sp>
      <p:sp>
        <p:nvSpPr>
          <p:cNvPr id="91" name="Rectangle 90"/>
          <p:cNvSpPr/>
          <p:nvPr/>
        </p:nvSpPr>
        <p:spPr>
          <a:xfrm>
            <a:off x="-2786" y="3575730"/>
            <a:ext cx="2765865" cy="830997"/>
          </a:xfrm>
          <a:prstGeom prst="rect">
            <a:avLst/>
          </a:prstGeom>
        </p:spPr>
        <p:txBody>
          <a:bodyPr wrap="square">
            <a:spAutoFit/>
          </a:bodyPr>
          <a:lstStyle/>
          <a:p>
            <a:pPr marL="91440" indent="-91440"/>
            <a:r>
              <a:rPr lang="en-US" sz="1200" i="1" dirty="0" smtClean="0">
                <a:hlinkClick r:id="rId13"/>
              </a:rPr>
              <a:t>https</a:t>
            </a:r>
            <a:r>
              <a:rPr lang="en-US" sz="1200" i="1" dirty="0">
                <a:hlinkClick r:id="rId13"/>
              </a:rPr>
              <a:t>://hub.docker.com/u/alankent</a:t>
            </a:r>
            <a:r>
              <a:rPr lang="en-US" sz="1200" i="1" dirty="0" smtClean="0">
                <a:hlinkClick r:id="rId13"/>
              </a:rPr>
              <a:t>/</a:t>
            </a:r>
            <a:endParaRPr lang="en-US" sz="1200" i="1" dirty="0"/>
          </a:p>
          <a:p>
            <a:pPr marL="91440" indent="-91440"/>
            <a:r>
              <a:rPr lang="en-US" sz="1200" b="1" i="1" dirty="0" smtClean="0"/>
              <a:t>27 </a:t>
            </a:r>
            <a:r>
              <a:rPr lang="en-US" sz="1200" b="1" i="1" dirty="0"/>
              <a:t>Magento images from 19 </a:t>
            </a:r>
            <a:r>
              <a:rPr lang="en-US" sz="1200" b="1" i="1" dirty="0" smtClean="0"/>
              <a:t>community </a:t>
            </a:r>
            <a:r>
              <a:rPr lang="en-US" sz="1200" b="1" i="1" dirty="0"/>
              <a:t>members already on public Docker repository</a:t>
            </a:r>
          </a:p>
        </p:txBody>
      </p:sp>
    </p:spTree>
    <p:extLst>
      <p:ext uri="{BB962C8B-B14F-4D97-AF65-F5344CB8AC3E}">
        <p14:creationId xmlns:p14="http://schemas.microsoft.com/office/powerpoint/2010/main" val="7098482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admin.realcomm.com/filecabinet/Image/000000/ChasmChar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descr="http://admin.realcomm.com/filecabinet/Image/000000/ChasmChar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 name="Title 5"/>
          <p:cNvSpPr>
            <a:spLocks noGrp="1"/>
          </p:cNvSpPr>
          <p:nvPr>
            <p:ph type="title"/>
          </p:nvPr>
        </p:nvSpPr>
        <p:spPr>
          <a:xfrm>
            <a:off x="2079241" y="1887212"/>
            <a:ext cx="6415472" cy="1021556"/>
          </a:xfrm>
        </p:spPr>
        <p:txBody>
          <a:bodyPr>
            <a:normAutofit fontScale="90000"/>
          </a:bodyPr>
          <a:lstStyle/>
          <a:p>
            <a:r>
              <a:rPr lang="en-US" dirty="0"/>
              <a:t>Streamline </a:t>
            </a:r>
            <a:r>
              <a:rPr lang="en-US" dirty="0" smtClean="0"/>
              <a:t>customizations</a:t>
            </a:r>
            <a:endParaRPr lang="en-US" dirty="0"/>
          </a:p>
        </p:txBody>
      </p:sp>
      <p:pic>
        <p:nvPicPr>
          <p:cNvPr id="7" name="Picture 6" descr="customiz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383" y="1637607"/>
            <a:ext cx="962733" cy="1106424"/>
          </a:xfrm>
          <a:prstGeom prst="rect">
            <a:avLst/>
          </a:prstGeom>
        </p:spPr>
      </p:pic>
    </p:spTree>
    <p:extLst>
      <p:ext uri="{BB962C8B-B14F-4D97-AF65-F5344CB8AC3E}">
        <p14:creationId xmlns:p14="http://schemas.microsoft.com/office/powerpoint/2010/main" val="344123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a:t>
            </a:r>
            <a:endParaRPr lang="en-US" dirty="0"/>
          </a:p>
        </p:txBody>
      </p:sp>
      <p:sp>
        <p:nvSpPr>
          <p:cNvPr id="3" name="Content Placeholder 2"/>
          <p:cNvSpPr>
            <a:spLocks noGrp="1"/>
          </p:cNvSpPr>
          <p:nvPr>
            <p:ph idx="1"/>
          </p:nvPr>
        </p:nvSpPr>
        <p:spPr/>
        <p:txBody>
          <a:bodyPr/>
          <a:lstStyle/>
          <a:p>
            <a:r>
              <a:rPr lang="en-US" dirty="0" smtClean="0"/>
              <a:t>Encourages loose code coupling</a:t>
            </a:r>
          </a:p>
          <a:p>
            <a:endParaRPr lang="en-US" dirty="0"/>
          </a:p>
        </p:txBody>
      </p:sp>
      <p:pic>
        <p:nvPicPr>
          <p:cNvPr id="5" name="Picture 4"/>
          <p:cNvPicPr>
            <a:picLocks noChangeAspect="1"/>
          </p:cNvPicPr>
          <p:nvPr/>
        </p:nvPicPr>
        <p:blipFill>
          <a:blip r:embed="rId2"/>
          <a:stretch>
            <a:fillRect/>
          </a:stretch>
        </p:blipFill>
        <p:spPr>
          <a:xfrm>
            <a:off x="4620760" y="1906692"/>
            <a:ext cx="3939039" cy="2137965"/>
          </a:xfrm>
          <a:prstGeom prst="rect">
            <a:avLst/>
          </a:prstGeom>
        </p:spPr>
      </p:pic>
    </p:spTree>
    <p:extLst>
      <p:ext uri="{BB962C8B-B14F-4D97-AF65-F5344CB8AC3E}">
        <p14:creationId xmlns:p14="http://schemas.microsoft.com/office/powerpoint/2010/main" val="7648651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Mage Class</a:t>
            </a:r>
            <a:endParaRPr lang="en-US" dirty="0"/>
          </a:p>
        </p:txBody>
      </p:sp>
      <p:sp>
        <p:nvSpPr>
          <p:cNvPr id="3" name="Content Placeholder 2"/>
          <p:cNvSpPr>
            <a:spLocks noGrp="1"/>
          </p:cNvSpPr>
          <p:nvPr>
            <p:ph idx="1"/>
          </p:nvPr>
        </p:nvSpPr>
        <p:spPr/>
        <p:txBody>
          <a:bodyPr/>
          <a:lstStyle/>
          <a:p>
            <a:endParaRPr lang="en-US" dirty="0">
              <a:cs typeface="Calibri"/>
            </a:endParaRPr>
          </a:p>
          <a:p>
            <a:r>
              <a:rPr lang="en-US" dirty="0">
                <a:latin typeface="Arial"/>
                <a:cs typeface="Arial"/>
              </a:rPr>
              <a:t>God Class “Mage::” is eliminated</a:t>
            </a:r>
          </a:p>
          <a:p>
            <a:endParaRPr lang="en-US" dirty="0"/>
          </a:p>
        </p:txBody>
      </p:sp>
      <p:sp>
        <p:nvSpPr>
          <p:cNvPr id="4" name="Rectangle 3"/>
          <p:cNvSpPr/>
          <p:nvPr/>
        </p:nvSpPr>
        <p:spPr>
          <a:xfrm>
            <a:off x="850900" y="2829548"/>
            <a:ext cx="7620000" cy="707886"/>
          </a:xfrm>
          <a:prstGeom prst="rect">
            <a:avLst/>
          </a:prstGeom>
        </p:spPr>
        <p:txBody>
          <a:bodyPr wrap="square">
            <a:spAutoFit/>
          </a:bodyPr>
          <a:lstStyle/>
          <a:p>
            <a:r>
              <a:rPr lang="en-US" sz="2200" strike="sngStrike" dirty="0" smtClean="0">
                <a:solidFill>
                  <a:prstClr val="black"/>
                </a:solidFill>
                <a:latin typeface="Consolas"/>
              </a:rPr>
              <a:t>Mage</a:t>
            </a:r>
            <a:r>
              <a:rPr lang="en-US" sz="2200" strike="sngStrike" dirty="0">
                <a:solidFill>
                  <a:prstClr val="black"/>
                </a:solidFill>
                <a:latin typeface="Consolas"/>
              </a:rPr>
              <a:t>::</a:t>
            </a:r>
            <a:r>
              <a:rPr lang="en-US" sz="2200" strike="sngStrike" dirty="0" err="1">
                <a:solidFill>
                  <a:prstClr val="black"/>
                </a:solidFill>
                <a:latin typeface="Consolas"/>
              </a:rPr>
              <a:t>getModel</a:t>
            </a:r>
            <a:r>
              <a:rPr lang="en-US" sz="2200" strike="sngStrike" dirty="0">
                <a:solidFill>
                  <a:prstClr val="black"/>
                </a:solidFill>
                <a:latin typeface="Consolas"/>
              </a:rPr>
              <a:t>(</a:t>
            </a:r>
            <a:r>
              <a:rPr lang="en-US" sz="2200" strike="sngStrike" dirty="0">
                <a:solidFill>
                  <a:srgbClr val="0000FF"/>
                </a:solidFill>
                <a:latin typeface="Consolas"/>
              </a:rPr>
              <a:t>'</a:t>
            </a:r>
            <a:r>
              <a:rPr lang="en-US" sz="2200" strike="sngStrike" dirty="0" err="1">
                <a:solidFill>
                  <a:srgbClr val="0000FF"/>
                </a:solidFill>
                <a:latin typeface="Consolas"/>
              </a:rPr>
              <a:t>Magento_Customer_Model_Address</a:t>
            </a:r>
            <a:r>
              <a:rPr lang="en-US" sz="2200" strike="sngStrike" dirty="0">
                <a:solidFill>
                  <a:srgbClr val="0000FF"/>
                </a:solidFill>
                <a:latin typeface="Consolas"/>
              </a:rPr>
              <a:t>'</a:t>
            </a:r>
            <a:r>
              <a:rPr lang="en-US" sz="2200" strike="sngStrike" dirty="0" smtClean="0">
                <a:solidFill>
                  <a:prstClr val="black"/>
                </a:solidFill>
                <a:latin typeface="Consolas"/>
              </a:rPr>
              <a:t>)</a:t>
            </a:r>
          </a:p>
          <a:p>
            <a:endParaRPr lang="en-US" strike="sngStrike" dirty="0">
              <a:solidFill>
                <a:prstClr val="black"/>
              </a:solidFill>
              <a:latin typeface="Consolas"/>
            </a:endParaRPr>
          </a:p>
        </p:txBody>
      </p:sp>
    </p:spTree>
    <p:extLst>
      <p:ext uri="{BB962C8B-B14F-4D97-AF65-F5344CB8AC3E}">
        <p14:creationId xmlns:p14="http://schemas.microsoft.com/office/powerpoint/2010/main" val="24124301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Interceptors &amp; Plugins</a:t>
            </a:r>
            <a:endParaRPr lang="en-US" dirty="0"/>
          </a:p>
        </p:txBody>
      </p:sp>
      <p:sp>
        <p:nvSpPr>
          <p:cNvPr id="3" name="Content Placeholder 2"/>
          <p:cNvSpPr>
            <a:spLocks noGrp="1"/>
          </p:cNvSpPr>
          <p:nvPr>
            <p:ph idx="1"/>
          </p:nvPr>
        </p:nvSpPr>
        <p:spPr/>
        <p:txBody>
          <a:bodyPr/>
          <a:lstStyle/>
          <a:p>
            <a:r>
              <a:rPr lang="en-US" dirty="0" smtClean="0"/>
              <a:t>Before method</a:t>
            </a:r>
          </a:p>
          <a:p>
            <a:r>
              <a:rPr lang="en-US" dirty="0" smtClean="0"/>
              <a:t>After method</a:t>
            </a:r>
          </a:p>
          <a:p>
            <a:r>
              <a:rPr lang="en-US" dirty="0" smtClean="0"/>
              <a:t>Around method</a:t>
            </a:r>
          </a:p>
          <a:p>
            <a:r>
              <a:rPr lang="en-US" dirty="0" smtClean="0"/>
              <a:t>Sorting</a:t>
            </a:r>
          </a:p>
          <a:p>
            <a:endParaRPr lang="en-US" dirty="0"/>
          </a:p>
        </p:txBody>
      </p:sp>
      <p:pic>
        <p:nvPicPr>
          <p:cNvPr id="5" name="Picture 4"/>
          <p:cNvPicPr>
            <a:picLocks noChangeAspect="1"/>
          </p:cNvPicPr>
          <p:nvPr/>
        </p:nvPicPr>
        <p:blipFill>
          <a:blip r:embed="rId2"/>
          <a:stretch>
            <a:fillRect/>
          </a:stretch>
        </p:blipFill>
        <p:spPr>
          <a:xfrm>
            <a:off x="4283075" y="1438653"/>
            <a:ext cx="4137025" cy="2428561"/>
          </a:xfrm>
          <a:prstGeom prst="rect">
            <a:avLst/>
          </a:prstGeom>
        </p:spPr>
      </p:pic>
    </p:spTree>
    <p:extLst>
      <p:ext uri="{BB962C8B-B14F-4D97-AF65-F5344CB8AC3E}">
        <p14:creationId xmlns:p14="http://schemas.microsoft.com/office/powerpoint/2010/main" val="16449941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0275" y="1511572"/>
            <a:ext cx="5546725" cy="1877437"/>
          </a:xfrm>
          <a:prstGeom prst="rect">
            <a:avLst/>
          </a:prstGeom>
          <a:noFill/>
        </p:spPr>
        <p:txBody>
          <a:bodyPr wrap="square" rtlCol="0">
            <a:spAutoFit/>
          </a:bodyPr>
          <a:lstStyle/>
          <a:p>
            <a:r>
              <a:rPr lang="en-US" sz="3200" b="1" dirty="0" smtClean="0">
                <a:latin typeface="Arial"/>
                <a:cs typeface="Arial"/>
              </a:rPr>
              <a:t>Magento Framework</a:t>
            </a:r>
          </a:p>
          <a:p>
            <a:endParaRPr lang="en-US" sz="2800" b="1" dirty="0">
              <a:latin typeface="Arial"/>
              <a:cs typeface="Arial"/>
            </a:endParaRPr>
          </a:p>
          <a:p>
            <a:r>
              <a:rPr lang="en-US" sz="2800" i="1" dirty="0" smtClean="0">
                <a:latin typeface="Arial"/>
                <a:cs typeface="Arial"/>
              </a:rPr>
              <a:t>All framework code in one namespace</a:t>
            </a:r>
            <a:r>
              <a:rPr lang="en-US" sz="2800" b="1" dirty="0" smtClean="0">
                <a:latin typeface="Arial"/>
                <a:cs typeface="Arial"/>
              </a:rPr>
              <a:t> </a:t>
            </a:r>
          </a:p>
        </p:txBody>
      </p:sp>
      <p:pic>
        <p:nvPicPr>
          <p:cNvPr id="3" name="Picture 2" descr="mframework.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649" y="846666"/>
            <a:ext cx="2923646" cy="3598333"/>
          </a:xfrm>
          <a:prstGeom prst="rect">
            <a:avLst/>
          </a:prstGeom>
        </p:spPr>
      </p:pic>
    </p:spTree>
    <p:extLst>
      <p:ext uri="{BB962C8B-B14F-4D97-AF65-F5344CB8AC3E}">
        <p14:creationId xmlns:p14="http://schemas.microsoft.com/office/powerpoint/2010/main" val="344204701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admin.realcomm.com/filecabinet/Image/000000/ChasmChar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descr="http://admin.realcomm.com/filecabinet/Image/000000/ChasmChar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Title 4"/>
          <p:cNvSpPr>
            <a:spLocks noGrp="1"/>
          </p:cNvSpPr>
          <p:nvPr>
            <p:ph type="title"/>
          </p:nvPr>
        </p:nvSpPr>
        <p:spPr>
          <a:xfrm>
            <a:off x="2027361" y="1906298"/>
            <a:ext cx="7026455" cy="1021556"/>
          </a:xfrm>
        </p:spPr>
        <p:txBody>
          <a:bodyPr>
            <a:normAutofit fontScale="90000"/>
          </a:bodyPr>
          <a:lstStyle/>
          <a:p>
            <a:r>
              <a:rPr lang="en-US" dirty="0" smtClean="0"/>
              <a:t>Magento 2 Timeline </a:t>
            </a:r>
            <a:br>
              <a:rPr lang="en-US" dirty="0" smtClean="0"/>
            </a:br>
            <a:r>
              <a:rPr lang="en-US" dirty="0" smtClean="0"/>
              <a:t>&amp; Goals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90" y="2105929"/>
            <a:ext cx="763251" cy="764169"/>
          </a:xfrm>
          <a:prstGeom prst="rect">
            <a:avLst/>
          </a:prstGeom>
        </p:spPr>
      </p:pic>
    </p:spTree>
    <p:extLst>
      <p:ext uri="{BB962C8B-B14F-4D97-AF65-F5344CB8AC3E}">
        <p14:creationId xmlns:p14="http://schemas.microsoft.com/office/powerpoint/2010/main" val="161595166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a:t>
            </a:r>
            <a:endParaRPr lang="en-US" dirty="0"/>
          </a:p>
        </p:txBody>
      </p:sp>
      <p:graphicFrame>
        <p:nvGraphicFramePr>
          <p:cNvPr id="4" name="Diagram 3"/>
          <p:cNvGraphicFramePr/>
          <p:nvPr>
            <p:extLst>
              <p:ext uri="{D42A27DB-BD31-4B8C-83A1-F6EECF244321}">
                <p14:modId xmlns:p14="http://schemas.microsoft.com/office/powerpoint/2010/main" val="546492587"/>
              </p:ext>
            </p:extLst>
          </p:nvPr>
        </p:nvGraphicFramePr>
        <p:xfrm>
          <a:off x="178901" y="1417983"/>
          <a:ext cx="3041377" cy="2797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331841" y="1119810"/>
            <a:ext cx="902683" cy="523220"/>
          </a:xfrm>
          <a:prstGeom prst="rect">
            <a:avLst/>
          </a:prstGeom>
          <a:noFill/>
        </p:spPr>
        <p:txBody>
          <a:bodyPr wrap="none" rtlCol="0">
            <a:spAutoFit/>
          </a:bodyPr>
          <a:lstStyle/>
          <a:p>
            <a:r>
              <a:rPr lang="en-US" sz="2800" dirty="0" smtClean="0"/>
              <a:t>View</a:t>
            </a:r>
            <a:endParaRPr lang="en-US" sz="2800" dirty="0"/>
          </a:p>
        </p:txBody>
      </p:sp>
      <p:graphicFrame>
        <p:nvGraphicFramePr>
          <p:cNvPr id="7" name="Diagram 6"/>
          <p:cNvGraphicFramePr/>
          <p:nvPr>
            <p:extLst>
              <p:ext uri="{D42A27DB-BD31-4B8C-83A1-F6EECF244321}">
                <p14:modId xmlns:p14="http://schemas.microsoft.com/office/powerpoint/2010/main" val="1674896794"/>
              </p:ext>
            </p:extLst>
          </p:nvPr>
        </p:nvGraphicFramePr>
        <p:xfrm>
          <a:off x="2683241" y="1656043"/>
          <a:ext cx="3863323" cy="27747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p:cNvSpPr txBox="1"/>
          <p:nvPr/>
        </p:nvSpPr>
        <p:spPr>
          <a:xfrm>
            <a:off x="4214183" y="1113189"/>
            <a:ext cx="771365" cy="523220"/>
          </a:xfrm>
          <a:prstGeom prst="rect">
            <a:avLst/>
          </a:prstGeom>
          <a:noFill/>
        </p:spPr>
        <p:txBody>
          <a:bodyPr wrap="none" rtlCol="0">
            <a:spAutoFit/>
          </a:bodyPr>
          <a:lstStyle/>
          <a:p>
            <a:r>
              <a:rPr lang="en-US" sz="2800" dirty="0" smtClean="0"/>
              <a:t>App</a:t>
            </a:r>
            <a:endParaRPr lang="en-US" sz="2800" dirty="0"/>
          </a:p>
        </p:txBody>
      </p:sp>
      <p:graphicFrame>
        <p:nvGraphicFramePr>
          <p:cNvPr id="9" name="Diagram 8"/>
          <p:cNvGraphicFramePr/>
          <p:nvPr>
            <p:extLst>
              <p:ext uri="{D42A27DB-BD31-4B8C-83A1-F6EECF244321}">
                <p14:modId xmlns:p14="http://schemas.microsoft.com/office/powerpoint/2010/main" val="1960049063"/>
              </p:ext>
            </p:extLst>
          </p:nvPr>
        </p:nvGraphicFramePr>
        <p:xfrm>
          <a:off x="5824363" y="1636409"/>
          <a:ext cx="3718676" cy="267717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TextBox 9"/>
          <p:cNvSpPr txBox="1"/>
          <p:nvPr/>
        </p:nvSpPr>
        <p:spPr>
          <a:xfrm>
            <a:off x="7083243" y="1113191"/>
            <a:ext cx="1140056" cy="523220"/>
          </a:xfrm>
          <a:prstGeom prst="rect">
            <a:avLst/>
          </a:prstGeom>
          <a:noFill/>
        </p:spPr>
        <p:txBody>
          <a:bodyPr wrap="none" rtlCol="0">
            <a:spAutoFit/>
          </a:bodyPr>
          <a:lstStyle/>
          <a:p>
            <a:r>
              <a:rPr lang="en-US" sz="2800" dirty="0" smtClean="0"/>
              <a:t>Admin</a:t>
            </a:r>
            <a:endParaRPr lang="en-US" sz="2800" dirty="0"/>
          </a:p>
        </p:txBody>
      </p:sp>
    </p:spTree>
    <p:extLst>
      <p:ext uri="{BB962C8B-B14F-4D97-AF65-F5344CB8AC3E}">
        <p14:creationId xmlns:p14="http://schemas.microsoft.com/office/powerpoint/2010/main" val="2698676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Graphic spid="9" grpId="0">
        <p:bldAsOne/>
      </p:bldGraphic>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Modularity</a:t>
            </a:r>
            <a:endParaRPr lang="en-US" dirty="0"/>
          </a:p>
        </p:txBody>
      </p:sp>
      <p:sp>
        <p:nvSpPr>
          <p:cNvPr id="3" name="Content Placeholder 2"/>
          <p:cNvSpPr>
            <a:spLocks noGrp="1"/>
          </p:cNvSpPr>
          <p:nvPr>
            <p:ph idx="1"/>
          </p:nvPr>
        </p:nvSpPr>
        <p:spPr>
          <a:xfrm>
            <a:off x="245165" y="1200151"/>
            <a:ext cx="8660295" cy="3040545"/>
          </a:xfrm>
        </p:spPr>
        <p:txBody>
          <a:bodyPr>
            <a:normAutofit fontScale="85000" lnSpcReduction="10000"/>
          </a:bodyPr>
          <a:lstStyle/>
          <a:p>
            <a:r>
              <a:rPr lang="en-US" b="1" dirty="0" smtClean="0"/>
              <a:t>Product</a:t>
            </a:r>
            <a:r>
              <a:rPr lang="en-US" dirty="0" smtClean="0"/>
              <a:t>: optional product types</a:t>
            </a:r>
          </a:p>
          <a:p>
            <a:r>
              <a:rPr lang="en-US" b="1" dirty="0" smtClean="0"/>
              <a:t>Catalog</a:t>
            </a:r>
            <a:r>
              <a:rPr lang="en-US" dirty="0" smtClean="0"/>
              <a:t>: new modules, delete from code</a:t>
            </a:r>
          </a:p>
          <a:p>
            <a:r>
              <a:rPr lang="en-US" b="1" dirty="0" smtClean="0"/>
              <a:t>Sales</a:t>
            </a:r>
            <a:r>
              <a:rPr lang="en-US" dirty="0" smtClean="0"/>
              <a:t>: extracted Recurring Payment</a:t>
            </a:r>
          </a:p>
          <a:p>
            <a:r>
              <a:rPr lang="en-US" b="1" dirty="0" smtClean="0"/>
              <a:t>Shipping</a:t>
            </a:r>
            <a:r>
              <a:rPr lang="en-US" dirty="0" smtClean="0"/>
              <a:t>: carrier, decoupled shipping methods</a:t>
            </a:r>
          </a:p>
          <a:p>
            <a:r>
              <a:rPr lang="en-US" b="1" dirty="0" smtClean="0"/>
              <a:t>Checkout</a:t>
            </a:r>
            <a:r>
              <a:rPr lang="en-US" dirty="0" smtClean="0"/>
              <a:t>: extracted </a:t>
            </a:r>
            <a:r>
              <a:rPr lang="en-US" dirty="0" err="1" smtClean="0"/>
              <a:t>Term&amp;Conditions</a:t>
            </a:r>
            <a:r>
              <a:rPr lang="en-US" dirty="0" smtClean="0"/>
              <a:t>, </a:t>
            </a:r>
            <a:r>
              <a:rPr lang="en-US" dirty="0" err="1" smtClean="0"/>
              <a:t>multishipping</a:t>
            </a:r>
            <a:endParaRPr lang="en-US" dirty="0" smtClean="0"/>
          </a:p>
          <a:p>
            <a:r>
              <a:rPr lang="en-US" b="1" dirty="0" smtClean="0"/>
              <a:t>Payments</a:t>
            </a:r>
            <a:r>
              <a:rPr lang="en-US" dirty="0" smtClean="0"/>
              <a:t>: offline payment, decoupling payment methods</a:t>
            </a:r>
            <a:endParaRPr lang="en-US" dirty="0"/>
          </a:p>
        </p:txBody>
      </p:sp>
      <p:pic>
        <p:nvPicPr>
          <p:cNvPr id="5" name="Picture 4"/>
          <p:cNvPicPr>
            <a:picLocks noChangeAspect="1"/>
          </p:cNvPicPr>
          <p:nvPr/>
        </p:nvPicPr>
        <p:blipFill>
          <a:blip r:embed="rId2"/>
          <a:stretch>
            <a:fillRect/>
          </a:stretch>
        </p:blipFill>
        <p:spPr>
          <a:xfrm>
            <a:off x="7217834" y="482600"/>
            <a:ext cx="1468966" cy="1535505"/>
          </a:xfrm>
          <a:prstGeom prst="rect">
            <a:avLst/>
          </a:prstGeom>
        </p:spPr>
      </p:pic>
    </p:spTree>
    <p:extLst>
      <p:ext uri="{BB962C8B-B14F-4D97-AF65-F5344CB8AC3E}">
        <p14:creationId xmlns:p14="http://schemas.microsoft.com/office/powerpoint/2010/main" val="16328796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Price Logic</a:t>
            </a:r>
            <a:endParaRPr lang="en-US" dirty="0"/>
          </a:p>
        </p:txBody>
      </p:sp>
      <p:sp>
        <p:nvSpPr>
          <p:cNvPr id="3" name="Content Placeholder 2"/>
          <p:cNvSpPr>
            <a:spLocks noGrp="1"/>
          </p:cNvSpPr>
          <p:nvPr>
            <p:ph idx="1"/>
          </p:nvPr>
        </p:nvSpPr>
        <p:spPr>
          <a:xfrm>
            <a:off x="457200" y="1200151"/>
            <a:ext cx="6159638" cy="3007414"/>
          </a:xfrm>
        </p:spPr>
        <p:txBody>
          <a:bodyPr>
            <a:normAutofit fontScale="92500"/>
          </a:bodyPr>
          <a:lstStyle/>
          <a:p>
            <a:r>
              <a:rPr lang="en-US" dirty="0" smtClean="0"/>
              <a:t>Price logic decomposition per price type </a:t>
            </a:r>
          </a:p>
          <a:p>
            <a:r>
              <a:rPr lang="en-US" dirty="0" smtClean="0"/>
              <a:t>Price Interfaces</a:t>
            </a:r>
          </a:p>
          <a:p>
            <a:r>
              <a:rPr lang="en-US" dirty="0" smtClean="0"/>
              <a:t>Price decoupled from Tax and </a:t>
            </a:r>
            <a:r>
              <a:rPr lang="en-US" dirty="0" err="1" smtClean="0"/>
              <a:t>Weee</a:t>
            </a:r>
            <a:endParaRPr lang="en-US" dirty="0" smtClean="0"/>
          </a:p>
          <a:p>
            <a:r>
              <a:rPr lang="en-US" dirty="0" smtClean="0"/>
              <a:t>Price “adjustment”</a:t>
            </a:r>
            <a:endParaRPr lang="en-US" dirty="0"/>
          </a:p>
        </p:txBody>
      </p:sp>
      <p:pic>
        <p:nvPicPr>
          <p:cNvPr id="5" name="Picture 4" descr="price.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16838" y="787400"/>
            <a:ext cx="2560882" cy="3768032"/>
          </a:xfrm>
          <a:prstGeom prst="rect">
            <a:avLst/>
          </a:prstGeom>
        </p:spPr>
      </p:pic>
      <p:pic>
        <p:nvPicPr>
          <p:cNvPr id="6" name="Picture 5"/>
          <p:cNvPicPr>
            <a:picLocks noChangeAspect="1"/>
          </p:cNvPicPr>
          <p:nvPr/>
        </p:nvPicPr>
        <p:blipFill>
          <a:blip r:embed="rId3"/>
          <a:stretch>
            <a:fillRect/>
          </a:stretch>
        </p:blipFill>
        <p:spPr>
          <a:xfrm>
            <a:off x="357072" y="-223630"/>
            <a:ext cx="1202907" cy="1350433"/>
          </a:xfrm>
          <a:prstGeom prst="rect">
            <a:avLst/>
          </a:prstGeom>
        </p:spPr>
      </p:pic>
    </p:spTree>
    <p:extLst>
      <p:ext uri="{BB962C8B-B14F-4D97-AF65-F5344CB8AC3E}">
        <p14:creationId xmlns:p14="http://schemas.microsoft.com/office/powerpoint/2010/main" val="10860844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i18n</a:t>
            </a:r>
            <a:endParaRPr lang="en-US" dirty="0"/>
          </a:p>
        </p:txBody>
      </p:sp>
      <p:sp>
        <p:nvSpPr>
          <p:cNvPr id="3" name="Content Placeholder 2"/>
          <p:cNvSpPr>
            <a:spLocks noGrp="1"/>
          </p:cNvSpPr>
          <p:nvPr>
            <p:ph idx="1"/>
          </p:nvPr>
        </p:nvSpPr>
        <p:spPr>
          <a:xfrm>
            <a:off x="457200" y="1200151"/>
            <a:ext cx="8229600" cy="3027292"/>
          </a:xfrm>
        </p:spPr>
        <p:txBody>
          <a:bodyPr/>
          <a:lstStyle/>
          <a:p>
            <a:r>
              <a:rPr lang="en-US" dirty="0" smtClean="0"/>
              <a:t>Global function __()</a:t>
            </a:r>
          </a:p>
          <a:p>
            <a:r>
              <a:rPr lang="en-US" dirty="0" smtClean="0"/>
              <a:t>Phrase</a:t>
            </a:r>
          </a:p>
          <a:p>
            <a:r>
              <a:rPr lang="en-US" dirty="0" err="1" smtClean="0"/>
              <a:t>RendererInterface</a:t>
            </a:r>
            <a:endParaRPr lang="en-US" dirty="0" smtClean="0"/>
          </a:p>
          <a:p>
            <a:r>
              <a:rPr lang="en-US" dirty="0" smtClean="0"/>
              <a:t>Composite, Inline, Placeholder, Translate </a:t>
            </a:r>
          </a:p>
          <a:p>
            <a:r>
              <a:rPr lang="en-US" dirty="0" smtClean="0"/>
              <a:t>[Module]/i18n</a:t>
            </a:r>
            <a:endParaRPr lang="en-US" dirty="0"/>
          </a:p>
        </p:txBody>
      </p:sp>
      <p:pic>
        <p:nvPicPr>
          <p:cNvPr id="5" name="Picture 4"/>
          <p:cNvPicPr>
            <a:picLocks noChangeAspect="1"/>
          </p:cNvPicPr>
          <p:nvPr/>
        </p:nvPicPr>
        <p:blipFill>
          <a:blip r:embed="rId2"/>
          <a:stretch>
            <a:fillRect/>
          </a:stretch>
        </p:blipFill>
        <p:spPr>
          <a:xfrm>
            <a:off x="6619461" y="252362"/>
            <a:ext cx="2273300" cy="2273300"/>
          </a:xfrm>
          <a:prstGeom prst="rect">
            <a:avLst/>
          </a:prstGeom>
        </p:spPr>
      </p:pic>
    </p:spTree>
    <p:extLst>
      <p:ext uri="{BB962C8B-B14F-4D97-AF65-F5344CB8AC3E}">
        <p14:creationId xmlns:p14="http://schemas.microsoft.com/office/powerpoint/2010/main" val="19448870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Layouts</a:t>
            </a:r>
            <a:endParaRPr lang="en-US" dirty="0"/>
          </a:p>
        </p:txBody>
      </p:sp>
      <p:sp>
        <p:nvSpPr>
          <p:cNvPr id="3" name="Content Placeholder 2"/>
          <p:cNvSpPr>
            <a:spLocks noGrp="1"/>
          </p:cNvSpPr>
          <p:nvPr>
            <p:ph idx="1"/>
          </p:nvPr>
        </p:nvSpPr>
        <p:spPr>
          <a:xfrm>
            <a:off x="457200" y="1200151"/>
            <a:ext cx="8229600" cy="3007414"/>
          </a:xfrm>
        </p:spPr>
        <p:txBody>
          <a:bodyPr>
            <a:normAutofit fontScale="85000" lnSpcReduction="20000"/>
          </a:bodyPr>
          <a:lstStyle/>
          <a:p>
            <a:r>
              <a:rPr lang="en-US" dirty="0" smtClean="0"/>
              <a:t>Layouts, templates (view) in Modules</a:t>
            </a:r>
          </a:p>
          <a:p>
            <a:r>
              <a:rPr lang="en-US" dirty="0" smtClean="0"/>
              <a:t>Layout file responsible only for single page/block</a:t>
            </a:r>
          </a:p>
          <a:p>
            <a:r>
              <a:rPr lang="en-US" dirty="0" smtClean="0"/>
              <a:t>Validation Layout XML (XML Schema)</a:t>
            </a:r>
          </a:p>
          <a:p>
            <a:r>
              <a:rPr lang="en-US" dirty="0" smtClean="0"/>
              <a:t>Extend Layout</a:t>
            </a:r>
          </a:p>
          <a:p>
            <a:r>
              <a:rPr lang="en-US" dirty="0" smtClean="0"/>
              <a:t>Merging Layouts</a:t>
            </a:r>
          </a:p>
          <a:p>
            <a:r>
              <a:rPr lang="en-US" dirty="0" smtClean="0"/>
              <a:t>Override Layout</a:t>
            </a:r>
          </a:p>
          <a:p>
            <a:r>
              <a:rPr lang="en-US" dirty="0" smtClean="0"/>
              <a:t>Page Types</a:t>
            </a:r>
          </a:p>
          <a:p>
            <a:endParaRPr lang="en-US" dirty="0" smtClean="0"/>
          </a:p>
          <a:p>
            <a:endParaRPr lang="en-US" dirty="0"/>
          </a:p>
        </p:txBody>
      </p:sp>
      <p:grpSp>
        <p:nvGrpSpPr>
          <p:cNvPr id="22" name="Group 21"/>
          <p:cNvGrpSpPr/>
          <p:nvPr/>
        </p:nvGrpSpPr>
        <p:grpSpPr>
          <a:xfrm>
            <a:off x="5876621" y="2481008"/>
            <a:ext cx="2649007" cy="1914295"/>
            <a:chOff x="444909" y="2053389"/>
            <a:chExt cx="5896802" cy="4866556"/>
          </a:xfrm>
        </p:grpSpPr>
        <p:pic>
          <p:nvPicPr>
            <p:cNvPr id="23" name="Picture 22"/>
            <p:cNvPicPr>
              <a:picLocks noChangeAspect="1"/>
            </p:cNvPicPr>
            <p:nvPr/>
          </p:nvPicPr>
          <p:blipFill>
            <a:blip r:embed="rId3"/>
            <a:stretch>
              <a:fillRect/>
            </a:stretch>
          </p:blipFill>
          <p:spPr>
            <a:xfrm>
              <a:off x="444909" y="2053389"/>
              <a:ext cx="5896802" cy="4866556"/>
            </a:xfrm>
            <a:prstGeom prst="rect">
              <a:avLst/>
            </a:prstGeom>
          </p:spPr>
        </p:pic>
        <p:pic>
          <p:nvPicPr>
            <p:cNvPr id="24" name="Picture 23"/>
            <p:cNvPicPr>
              <a:picLocks noChangeAspect="1"/>
            </p:cNvPicPr>
            <p:nvPr/>
          </p:nvPicPr>
          <p:blipFill>
            <a:blip r:embed="rId4"/>
            <a:stretch>
              <a:fillRect/>
            </a:stretch>
          </p:blipFill>
          <p:spPr>
            <a:xfrm>
              <a:off x="580590" y="2669455"/>
              <a:ext cx="5600700" cy="50800"/>
            </a:xfrm>
            <a:prstGeom prst="rect">
              <a:avLst/>
            </a:prstGeom>
          </p:spPr>
        </p:pic>
        <p:pic>
          <p:nvPicPr>
            <p:cNvPr id="25" name="Picture 24"/>
            <p:cNvPicPr>
              <a:picLocks noChangeAspect="1"/>
            </p:cNvPicPr>
            <p:nvPr/>
          </p:nvPicPr>
          <p:blipFill>
            <a:blip r:embed="rId5"/>
            <a:stretch>
              <a:fillRect/>
            </a:stretch>
          </p:blipFill>
          <p:spPr>
            <a:xfrm>
              <a:off x="4337790" y="2688170"/>
              <a:ext cx="50800" cy="2781300"/>
            </a:xfrm>
            <a:prstGeom prst="rect">
              <a:avLst/>
            </a:prstGeom>
          </p:spPr>
        </p:pic>
        <p:pic>
          <p:nvPicPr>
            <p:cNvPr id="26" name="Picture 25"/>
            <p:cNvPicPr>
              <a:picLocks noChangeAspect="1"/>
            </p:cNvPicPr>
            <p:nvPr/>
          </p:nvPicPr>
          <p:blipFill>
            <a:blip r:embed="rId6"/>
            <a:stretch>
              <a:fillRect/>
            </a:stretch>
          </p:blipFill>
          <p:spPr>
            <a:xfrm>
              <a:off x="468964" y="4287031"/>
              <a:ext cx="3911600" cy="50800"/>
            </a:xfrm>
            <a:prstGeom prst="rect">
              <a:avLst/>
            </a:prstGeom>
          </p:spPr>
        </p:pic>
        <p:pic>
          <p:nvPicPr>
            <p:cNvPr id="27" name="Picture 26"/>
            <p:cNvPicPr>
              <a:picLocks noChangeAspect="1"/>
            </p:cNvPicPr>
            <p:nvPr/>
          </p:nvPicPr>
          <p:blipFill>
            <a:blip r:embed="rId7"/>
            <a:stretch>
              <a:fillRect/>
            </a:stretch>
          </p:blipFill>
          <p:spPr>
            <a:xfrm>
              <a:off x="2426097" y="2697530"/>
              <a:ext cx="50800" cy="1625600"/>
            </a:xfrm>
            <a:prstGeom prst="rect">
              <a:avLst/>
            </a:prstGeom>
          </p:spPr>
        </p:pic>
        <p:grpSp>
          <p:nvGrpSpPr>
            <p:cNvPr id="28" name="Group 27"/>
            <p:cNvGrpSpPr/>
            <p:nvPr/>
          </p:nvGrpSpPr>
          <p:grpSpPr>
            <a:xfrm>
              <a:off x="818548" y="2861961"/>
              <a:ext cx="5178926" cy="2312737"/>
              <a:chOff x="866942" y="2245895"/>
              <a:chExt cx="5178926" cy="2312737"/>
            </a:xfrm>
          </p:grpSpPr>
          <p:pic>
            <p:nvPicPr>
              <p:cNvPr id="29" name="Picture 28"/>
              <p:cNvPicPr>
                <a:picLocks noChangeAspect="1"/>
              </p:cNvPicPr>
              <p:nvPr/>
            </p:nvPicPr>
            <p:blipFill>
              <a:blip r:embed="rId8"/>
              <a:stretch>
                <a:fillRect/>
              </a:stretch>
            </p:blipFill>
            <p:spPr>
              <a:xfrm>
                <a:off x="866942" y="2258594"/>
                <a:ext cx="1447800" cy="1284037"/>
              </a:xfrm>
              <a:prstGeom prst="rect">
                <a:avLst/>
              </a:prstGeom>
            </p:spPr>
          </p:pic>
          <p:pic>
            <p:nvPicPr>
              <p:cNvPr id="30" name="Picture 29"/>
              <p:cNvPicPr>
                <a:picLocks noChangeAspect="1"/>
              </p:cNvPicPr>
              <p:nvPr/>
            </p:nvPicPr>
            <p:blipFill>
              <a:blip r:embed="rId9"/>
              <a:stretch>
                <a:fillRect/>
              </a:stretch>
            </p:blipFill>
            <p:spPr>
              <a:xfrm>
                <a:off x="2660315" y="2258594"/>
                <a:ext cx="1604211" cy="1297405"/>
              </a:xfrm>
              <a:prstGeom prst="rect">
                <a:avLst/>
              </a:prstGeom>
            </p:spPr>
          </p:pic>
          <p:pic>
            <p:nvPicPr>
              <p:cNvPr id="31" name="Picture 30"/>
              <p:cNvPicPr>
                <a:picLocks noChangeAspect="1"/>
              </p:cNvPicPr>
              <p:nvPr/>
            </p:nvPicPr>
            <p:blipFill>
              <a:blip r:embed="rId10"/>
              <a:stretch>
                <a:fillRect/>
              </a:stretch>
            </p:blipFill>
            <p:spPr>
              <a:xfrm>
                <a:off x="4585368" y="2245895"/>
                <a:ext cx="1460500" cy="2312737"/>
              </a:xfrm>
              <a:prstGeom prst="rect">
                <a:avLst/>
              </a:prstGeom>
            </p:spPr>
          </p:pic>
        </p:grpSp>
      </p:grpSp>
    </p:spTree>
    <p:extLst>
      <p:ext uri="{BB962C8B-B14F-4D97-AF65-F5344CB8AC3E}">
        <p14:creationId xmlns:p14="http://schemas.microsoft.com/office/powerpoint/2010/main" val="24097109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Magento UI Library</a:t>
            </a:r>
            <a:endParaRPr lang="en-US" dirty="0"/>
          </a:p>
        </p:txBody>
      </p:sp>
      <p:sp>
        <p:nvSpPr>
          <p:cNvPr id="3" name="Content Placeholder 2"/>
          <p:cNvSpPr>
            <a:spLocks noGrp="1"/>
          </p:cNvSpPr>
          <p:nvPr>
            <p:ph idx="1"/>
          </p:nvPr>
        </p:nvSpPr>
        <p:spPr>
          <a:xfrm>
            <a:off x="4001228" y="1200151"/>
            <a:ext cx="4685572" cy="3394472"/>
          </a:xfrm>
        </p:spPr>
        <p:txBody>
          <a:bodyPr>
            <a:normAutofit/>
          </a:bodyPr>
          <a:lstStyle/>
          <a:p>
            <a:pPr lvl="1">
              <a:spcAft>
                <a:spcPts val="1200"/>
              </a:spcAft>
              <a:buFont typeface="Arial" panose="020B0604020202020204" pitchFamily="34" charset="0"/>
              <a:buChar char="•"/>
            </a:pPr>
            <a:r>
              <a:rPr lang="en-US" sz="2000" dirty="0"/>
              <a:t>Upgradability</a:t>
            </a:r>
          </a:p>
          <a:p>
            <a:pPr lvl="1">
              <a:spcAft>
                <a:spcPts val="1200"/>
              </a:spcAft>
              <a:buFont typeface="Arial" panose="020B0604020202020204" pitchFamily="34" charset="0"/>
              <a:buChar char="•"/>
            </a:pPr>
            <a:r>
              <a:rPr lang="en-US" sz="2000" dirty="0"/>
              <a:t>Consistency</a:t>
            </a:r>
          </a:p>
          <a:p>
            <a:pPr lvl="1">
              <a:spcAft>
                <a:spcPts val="1200"/>
              </a:spcAft>
              <a:buFont typeface="Arial" panose="020B0604020202020204" pitchFamily="34" charset="0"/>
              <a:buChar char="•"/>
            </a:pPr>
            <a:r>
              <a:rPr lang="en-US" sz="2000" dirty="0" smtClean="0"/>
              <a:t>Reusable Magento UI components</a:t>
            </a:r>
            <a:endParaRPr lang="en-US" sz="2000" dirty="0"/>
          </a:p>
          <a:p>
            <a:pPr lvl="1">
              <a:spcAft>
                <a:spcPts val="1200"/>
              </a:spcAft>
              <a:buFont typeface="Arial" panose="020B0604020202020204" pitchFamily="34" charset="0"/>
              <a:buChar char="•"/>
            </a:pPr>
            <a:r>
              <a:rPr lang="en-US" sz="2000" dirty="0"/>
              <a:t>Styling and design best practices</a:t>
            </a:r>
          </a:p>
          <a:p>
            <a:pPr lvl="1">
              <a:spcAft>
                <a:spcPts val="1200"/>
              </a:spcAft>
              <a:buFont typeface="Arial" panose="020B0604020202020204" pitchFamily="34" charset="0"/>
              <a:buChar char="•"/>
            </a:pPr>
            <a:r>
              <a:rPr lang="en-US" sz="2000" dirty="0"/>
              <a:t>Good documentation</a:t>
            </a:r>
          </a:p>
          <a:p>
            <a:pPr lvl="1">
              <a:spcAft>
                <a:spcPts val="1200"/>
              </a:spcAft>
              <a:buFont typeface="Arial" panose="020B0604020202020204" pitchFamily="34" charset="0"/>
              <a:buChar char="•"/>
            </a:pPr>
            <a:r>
              <a:rPr lang="en-US" sz="2000" dirty="0"/>
              <a:t>Simplifies </a:t>
            </a:r>
            <a:r>
              <a:rPr lang="en-US" sz="2000" dirty="0" smtClean="0"/>
              <a:t>customization</a:t>
            </a:r>
            <a:endParaRPr lang="en-US" sz="2000" dirty="0"/>
          </a:p>
          <a:p>
            <a:pPr lvl="1">
              <a:spcAft>
                <a:spcPts val="1200"/>
              </a:spcAft>
              <a:buFont typeface="Arial" panose="020B0604020202020204" pitchFamily="34" charset="0"/>
              <a:buChar char="•"/>
            </a:pPr>
            <a:endParaRPr lang="en-US" sz="2000" b="1" dirty="0"/>
          </a:p>
          <a:p>
            <a:endParaRPr lang="en-US" dirty="0"/>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78" y="1025063"/>
            <a:ext cx="3762350" cy="32689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36799" y="872066"/>
            <a:ext cx="820256" cy="82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34727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Blank Theme</a:t>
            </a:r>
            <a:endParaRPr lang="en-US" dirty="0"/>
          </a:p>
        </p:txBody>
      </p:sp>
      <p:grpSp>
        <p:nvGrpSpPr>
          <p:cNvPr id="9" name="Group 8"/>
          <p:cNvGrpSpPr/>
          <p:nvPr/>
        </p:nvGrpSpPr>
        <p:grpSpPr>
          <a:xfrm>
            <a:off x="2926808" y="1854726"/>
            <a:ext cx="3116134" cy="1278061"/>
            <a:chOff x="4579655" y="1134960"/>
            <a:chExt cx="3116134" cy="1278061"/>
          </a:xfrm>
        </p:grpSpPr>
        <p:pic>
          <p:nvPicPr>
            <p:cNvPr id="10" name="Picture 7"/>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431719" y="1134960"/>
              <a:ext cx="1412006" cy="8546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79655" y="2105244"/>
              <a:ext cx="3116134" cy="307777"/>
            </a:xfrm>
            <a:prstGeom prst="rect">
              <a:avLst/>
            </a:prstGeom>
            <a:noFill/>
          </p:spPr>
          <p:txBody>
            <a:bodyPr wrap="square" rtlCol="0">
              <a:spAutoFit/>
            </a:bodyPr>
            <a:lstStyle/>
            <a:p>
              <a:pPr algn="ctr"/>
              <a:r>
                <a:rPr lang="en-US" sz="1400" dirty="0" smtClean="0"/>
                <a:t>Mobile First </a:t>
              </a:r>
              <a:r>
                <a:rPr lang="en-US" sz="1400" dirty="0"/>
                <a:t>Responsive Design </a:t>
              </a:r>
              <a:endParaRPr lang="uk-UA" sz="1400" dirty="0"/>
            </a:p>
          </p:txBody>
        </p:sp>
      </p:grpSp>
    </p:spTree>
    <p:extLst>
      <p:ext uri="{BB962C8B-B14F-4D97-AF65-F5344CB8AC3E}">
        <p14:creationId xmlns:p14="http://schemas.microsoft.com/office/powerpoint/2010/main" val="278079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Multilevel Theme Inheritance</a:t>
            </a:r>
            <a:endParaRPr lang="en-US" dirty="0"/>
          </a:p>
        </p:txBody>
      </p:sp>
      <p:sp>
        <p:nvSpPr>
          <p:cNvPr id="3" name="Content Placeholder 2"/>
          <p:cNvSpPr>
            <a:spLocks noGrp="1"/>
          </p:cNvSpPr>
          <p:nvPr>
            <p:ph idx="1"/>
          </p:nvPr>
        </p:nvSpPr>
        <p:spPr>
          <a:xfrm>
            <a:off x="4625008" y="1200151"/>
            <a:ext cx="4306957" cy="3285710"/>
          </a:xfrm>
        </p:spPr>
        <p:txBody>
          <a:bodyPr>
            <a:normAutofit fontScale="92500"/>
          </a:bodyPr>
          <a:lstStyle/>
          <a:p>
            <a:r>
              <a:rPr lang="en-US" dirty="0" smtClean="0"/>
              <a:t>Simplifies customization</a:t>
            </a:r>
          </a:p>
          <a:p>
            <a:r>
              <a:rPr lang="en-US" dirty="0" smtClean="0"/>
              <a:t>Flexible store design</a:t>
            </a:r>
          </a:p>
          <a:p>
            <a:r>
              <a:rPr lang="en-US" dirty="0" smtClean="0"/>
              <a:t>Allows store to be special</a:t>
            </a:r>
          </a:p>
          <a:p>
            <a:r>
              <a:rPr lang="en-US" dirty="0" smtClean="0"/>
              <a:t>Maintainability</a:t>
            </a:r>
          </a:p>
          <a:p>
            <a:r>
              <a:rPr lang="en-US" dirty="0" smtClean="0"/>
              <a:t>Less code duplication</a:t>
            </a:r>
          </a:p>
        </p:txBody>
      </p:sp>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5055" y="832273"/>
            <a:ext cx="4526002" cy="4079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7712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admin.realcomm.com/filecabinet/Image/000000/ChasmChar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descr="http://admin.realcomm.com/filecabinet/Image/000000/ChasmChar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 name="Title 5"/>
          <p:cNvSpPr>
            <a:spLocks noGrp="1"/>
          </p:cNvSpPr>
          <p:nvPr>
            <p:ph type="title"/>
          </p:nvPr>
        </p:nvSpPr>
        <p:spPr>
          <a:xfrm>
            <a:off x="2090889" y="1693543"/>
            <a:ext cx="6115414" cy="1021556"/>
          </a:xfrm>
        </p:spPr>
        <p:txBody>
          <a:bodyPr>
            <a:normAutofit fontScale="90000"/>
          </a:bodyPr>
          <a:lstStyle/>
          <a:p>
            <a:r>
              <a:rPr lang="en-US" dirty="0"/>
              <a:t>Simplify external </a:t>
            </a:r>
            <a:r>
              <a:rPr lang="en-US" dirty="0" smtClean="0"/>
              <a:t>integrations</a:t>
            </a:r>
            <a:endParaRPr lang="en-US" dirty="0"/>
          </a:p>
        </p:txBody>
      </p:sp>
      <p:pic>
        <p:nvPicPr>
          <p:cNvPr id="8" name="Picture 7" descr="integrat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221" y="1736803"/>
            <a:ext cx="962733" cy="1106424"/>
          </a:xfrm>
          <a:prstGeom prst="rect">
            <a:avLst/>
          </a:prstGeom>
        </p:spPr>
      </p:pic>
    </p:spTree>
    <p:extLst>
      <p:ext uri="{BB962C8B-B14F-4D97-AF65-F5344CB8AC3E}">
        <p14:creationId xmlns:p14="http://schemas.microsoft.com/office/powerpoint/2010/main" val="25334920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Service Layer and Web API</a:t>
            </a:r>
            <a:endParaRPr lang="en-US" dirty="0"/>
          </a:p>
        </p:txBody>
      </p:sp>
      <p:sp>
        <p:nvSpPr>
          <p:cNvPr id="3" name="Content Placeholder 2"/>
          <p:cNvSpPr>
            <a:spLocks noGrp="1"/>
          </p:cNvSpPr>
          <p:nvPr>
            <p:ph idx="1"/>
          </p:nvPr>
        </p:nvSpPr>
        <p:spPr>
          <a:xfrm>
            <a:off x="457200" y="1200151"/>
            <a:ext cx="8229600" cy="3020666"/>
          </a:xfrm>
        </p:spPr>
        <p:txBody>
          <a:bodyPr>
            <a:normAutofit fontScale="92500" lnSpcReduction="20000"/>
          </a:bodyPr>
          <a:lstStyle/>
          <a:p>
            <a:r>
              <a:rPr lang="en-US" dirty="0" smtClean="0"/>
              <a:t>Consistent, versioned PHP &amp; Web Service API</a:t>
            </a:r>
          </a:p>
          <a:p>
            <a:r>
              <a:rPr lang="en-US" dirty="0" smtClean="0"/>
              <a:t>REST &amp; SOAP</a:t>
            </a:r>
          </a:p>
          <a:p>
            <a:r>
              <a:rPr lang="en-US" dirty="0" smtClean="0"/>
              <a:t>Evolution strategy</a:t>
            </a:r>
          </a:p>
          <a:p>
            <a:pPr lvl="1"/>
            <a:r>
              <a:rPr lang="en-US" b="1" dirty="0" smtClean="0"/>
              <a:t>Super-glued:</a:t>
            </a:r>
            <a:r>
              <a:rPr lang="en-US" dirty="0" smtClean="0"/>
              <a:t> No restriction of what is called</a:t>
            </a:r>
          </a:p>
          <a:p>
            <a:pPr lvl="1"/>
            <a:r>
              <a:rPr lang="en-US" b="1" dirty="0" smtClean="0"/>
              <a:t>Tightly coupled:</a:t>
            </a:r>
            <a:r>
              <a:rPr lang="en-US" dirty="0" smtClean="0"/>
              <a:t> Restricts calls to “stable” API</a:t>
            </a:r>
          </a:p>
          <a:p>
            <a:pPr lvl="1"/>
            <a:r>
              <a:rPr lang="en-US" b="1" dirty="0" smtClean="0"/>
              <a:t>Loosely coupled:</a:t>
            </a:r>
            <a:r>
              <a:rPr lang="en-US" dirty="0" smtClean="0"/>
              <a:t> Restricts access to interface based API (allows service replacement)</a:t>
            </a:r>
          </a:p>
        </p:txBody>
      </p:sp>
    </p:spTree>
    <p:extLst>
      <p:ext uri="{BB962C8B-B14F-4D97-AF65-F5344CB8AC3E}">
        <p14:creationId xmlns:p14="http://schemas.microsoft.com/office/powerpoint/2010/main" val="56565955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Release Approach</a:t>
            </a:r>
            <a:endParaRPr lang="en-US" dirty="0"/>
          </a:p>
        </p:txBody>
      </p:sp>
      <p:sp>
        <p:nvSpPr>
          <p:cNvPr id="5" name="Straight Connector 4"/>
          <p:cNvSpPr/>
          <p:nvPr/>
        </p:nvSpPr>
        <p:spPr>
          <a:xfrm>
            <a:off x="854969" y="2034838"/>
            <a:ext cx="7206538" cy="1"/>
          </a:xfrm>
          <a:prstGeom prst="line">
            <a:avLst/>
          </a:prstGeom>
          <a:ln/>
        </p:spPr>
        <p:style>
          <a:lnRef idx="1">
            <a:schemeClr val="accent1"/>
          </a:lnRef>
          <a:fillRef idx="0">
            <a:schemeClr val="accent1"/>
          </a:fillRef>
          <a:effectRef idx="0">
            <a:schemeClr val="accent1"/>
          </a:effectRef>
          <a:fontRef idx="minor">
            <a:schemeClr val="tx1"/>
          </a:fontRef>
        </p:style>
      </p:sp>
      <p:cxnSp>
        <p:nvCxnSpPr>
          <p:cNvPr id="6" name="Straight Connector 5"/>
          <p:cNvCxnSpPr/>
          <p:nvPr/>
        </p:nvCxnSpPr>
        <p:spPr>
          <a:xfrm>
            <a:off x="2036519" y="2034835"/>
            <a:ext cx="0" cy="1018404"/>
          </a:xfrm>
          <a:prstGeom prst="line">
            <a:avLst/>
          </a:prstGeom>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251235" y="1885447"/>
            <a:ext cx="2001508" cy="1399375"/>
          </a:xfrm>
          <a:prstGeom prst="rect">
            <a:avLst/>
          </a:prstGeom>
          <a:noFill/>
          <a:ln>
            <a:noFill/>
          </a:ln>
          <a:effectLst/>
        </p:spPr>
      </p:sp>
      <p:sp>
        <p:nvSpPr>
          <p:cNvPr id="8" name="Rectangle 7"/>
          <p:cNvSpPr/>
          <p:nvPr/>
        </p:nvSpPr>
        <p:spPr>
          <a:xfrm>
            <a:off x="292985" y="1679768"/>
            <a:ext cx="886176" cy="367873"/>
          </a:xfrm>
          <a:prstGeom prst="rect">
            <a:avLst/>
          </a:prstGeom>
          <a:noFill/>
          <a:ln>
            <a:noFill/>
          </a:ln>
          <a:effectLst/>
        </p:spPr>
        <p:txBody>
          <a:bodyPr spcFirstLastPara="0" vert="horz" wrap="square" lIns="72390" tIns="72390" rIns="72390" bIns="72390" numCol="1" spcCol="1270" anchor="ctr" anchorCtr="0">
            <a:noAutofit/>
          </a:bodyPr>
          <a:lstStyle/>
          <a:p>
            <a:pPr algn="ctr" defTabSz="844550">
              <a:lnSpc>
                <a:spcPct val="90000"/>
              </a:lnSpc>
              <a:spcBef>
                <a:spcPct val="0"/>
              </a:spcBef>
              <a:spcAft>
                <a:spcPct val="35000"/>
              </a:spcAft>
              <a:defRPr/>
            </a:pPr>
            <a:r>
              <a:rPr lang="en-US" sz="1400" kern="0" dirty="0" smtClean="0">
                <a:solidFill>
                  <a:srgbClr val="000000"/>
                </a:solidFill>
                <a:latin typeface="Arial"/>
              </a:rPr>
              <a:t>2014</a:t>
            </a:r>
          </a:p>
        </p:txBody>
      </p:sp>
      <p:sp>
        <p:nvSpPr>
          <p:cNvPr id="9" name="Rectangle 8"/>
          <p:cNvSpPr/>
          <p:nvPr/>
        </p:nvSpPr>
        <p:spPr>
          <a:xfrm>
            <a:off x="3808778" y="1676760"/>
            <a:ext cx="1038837" cy="370881"/>
          </a:xfrm>
          <a:prstGeom prst="rect">
            <a:avLst/>
          </a:prstGeom>
          <a:noFill/>
          <a:ln>
            <a:noFill/>
          </a:ln>
          <a:effectLst/>
        </p:spPr>
        <p:txBody>
          <a:bodyPr spcFirstLastPara="0" vert="horz" wrap="square" lIns="72390" tIns="72390" rIns="72390" bIns="72390" numCol="1" spcCol="1270" anchor="ctr" anchorCtr="0">
            <a:noAutofit/>
          </a:bodyPr>
          <a:lstStyle/>
          <a:p>
            <a:pPr algn="ctr" defTabSz="844550">
              <a:lnSpc>
                <a:spcPct val="90000"/>
              </a:lnSpc>
              <a:spcBef>
                <a:spcPct val="0"/>
              </a:spcBef>
              <a:spcAft>
                <a:spcPct val="35000"/>
              </a:spcAft>
              <a:defRPr/>
            </a:pPr>
            <a:r>
              <a:rPr lang="en-US" sz="1400" kern="0" dirty="0" smtClean="0">
                <a:solidFill>
                  <a:srgbClr val="000000"/>
                </a:solidFill>
                <a:latin typeface="Arial"/>
              </a:rPr>
              <a:t>2016</a:t>
            </a:r>
          </a:p>
        </p:txBody>
      </p:sp>
      <p:cxnSp>
        <p:nvCxnSpPr>
          <p:cNvPr id="10" name="Straight Connector 9"/>
          <p:cNvCxnSpPr/>
          <p:nvPr/>
        </p:nvCxnSpPr>
        <p:spPr>
          <a:xfrm>
            <a:off x="4328197" y="2034835"/>
            <a:ext cx="0" cy="1018404"/>
          </a:xfrm>
          <a:prstGeom prst="line">
            <a:avLst/>
          </a:prstGeom>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603489" y="1679768"/>
            <a:ext cx="1038837" cy="370881"/>
          </a:xfrm>
          <a:prstGeom prst="rect">
            <a:avLst/>
          </a:prstGeom>
          <a:noFill/>
          <a:ln>
            <a:noFill/>
          </a:ln>
          <a:effectLst/>
        </p:spPr>
        <p:txBody>
          <a:bodyPr spcFirstLastPara="0" vert="horz" wrap="square" lIns="72390" tIns="72390" rIns="72390" bIns="72390" numCol="1" spcCol="1270" anchor="ctr" anchorCtr="0">
            <a:noAutofit/>
          </a:bodyPr>
          <a:lstStyle/>
          <a:p>
            <a:pPr algn="ctr" defTabSz="844550">
              <a:lnSpc>
                <a:spcPct val="90000"/>
              </a:lnSpc>
              <a:spcBef>
                <a:spcPct val="0"/>
              </a:spcBef>
              <a:spcAft>
                <a:spcPct val="35000"/>
              </a:spcAft>
              <a:defRPr/>
            </a:pPr>
            <a:r>
              <a:rPr lang="en-US" sz="1400" kern="0" dirty="0" smtClean="0">
                <a:solidFill>
                  <a:srgbClr val="000000"/>
                </a:solidFill>
                <a:latin typeface="Arial"/>
              </a:rPr>
              <a:t>2015</a:t>
            </a:r>
          </a:p>
        </p:txBody>
      </p:sp>
      <p:sp>
        <p:nvSpPr>
          <p:cNvPr id="12" name="Rectangle 11"/>
          <p:cNvSpPr/>
          <p:nvPr/>
        </p:nvSpPr>
        <p:spPr>
          <a:xfrm>
            <a:off x="6158403" y="1677094"/>
            <a:ext cx="1038837" cy="370881"/>
          </a:xfrm>
          <a:prstGeom prst="rect">
            <a:avLst/>
          </a:prstGeom>
          <a:noFill/>
          <a:ln>
            <a:noFill/>
          </a:ln>
          <a:effectLst/>
        </p:spPr>
        <p:txBody>
          <a:bodyPr spcFirstLastPara="0" vert="horz" wrap="square" lIns="72390" tIns="72390" rIns="72390" bIns="72390" numCol="1" spcCol="1270" anchor="ctr" anchorCtr="0">
            <a:noAutofit/>
          </a:bodyPr>
          <a:lstStyle/>
          <a:p>
            <a:pPr algn="ctr" defTabSz="844550">
              <a:lnSpc>
                <a:spcPct val="90000"/>
              </a:lnSpc>
              <a:spcBef>
                <a:spcPct val="0"/>
              </a:spcBef>
              <a:spcAft>
                <a:spcPct val="35000"/>
              </a:spcAft>
              <a:defRPr/>
            </a:pPr>
            <a:r>
              <a:rPr lang="en-US" sz="1400" kern="0" dirty="0" smtClean="0">
                <a:solidFill>
                  <a:srgbClr val="000000"/>
                </a:solidFill>
                <a:latin typeface="Arial"/>
              </a:rPr>
              <a:t>2017</a:t>
            </a:r>
          </a:p>
        </p:txBody>
      </p:sp>
      <p:cxnSp>
        <p:nvCxnSpPr>
          <p:cNvPr id="13" name="Straight Connector 12"/>
          <p:cNvCxnSpPr/>
          <p:nvPr/>
        </p:nvCxnSpPr>
        <p:spPr>
          <a:xfrm>
            <a:off x="6619176" y="2041471"/>
            <a:ext cx="0" cy="101064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969" y="2731020"/>
            <a:ext cx="7206538" cy="0"/>
          </a:xfrm>
          <a:prstGeom prst="straightConnector1">
            <a:avLst/>
          </a:prstGeom>
          <a:ln>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15" name="Oval 14"/>
          <p:cNvSpPr/>
          <p:nvPr/>
        </p:nvSpPr>
        <p:spPr>
          <a:xfrm>
            <a:off x="1754748" y="2644333"/>
            <a:ext cx="195254" cy="195254"/>
          </a:xfrm>
          <a:prstGeom prst="ellipse">
            <a:avLst/>
          </a:prstGeom>
          <a:solidFill>
            <a:schemeClr val="accent6"/>
          </a:solidFill>
          <a:ln w="9525" cap="flat" cmpd="sng" algn="ctr">
            <a:noFill/>
            <a:prstDash val="solid"/>
          </a:ln>
          <a:effectLst/>
        </p:spPr>
        <p:txBody>
          <a:bodyPr rtlCol="0" anchor="ctr"/>
          <a:lstStyle/>
          <a:p>
            <a:pPr algn="ctr" defTabSz="914400">
              <a:defRPr/>
            </a:pPr>
            <a:r>
              <a:rPr lang="en-US" kern="0" dirty="0" smtClean="0">
                <a:solidFill>
                  <a:srgbClr val="952111"/>
                </a:solidFill>
                <a:latin typeface="Arial"/>
              </a:rPr>
              <a:t> </a:t>
            </a:r>
          </a:p>
        </p:txBody>
      </p:sp>
      <p:sp>
        <p:nvSpPr>
          <p:cNvPr id="16" name="Oval 15"/>
          <p:cNvSpPr/>
          <p:nvPr/>
        </p:nvSpPr>
        <p:spPr>
          <a:xfrm>
            <a:off x="3001649" y="2644333"/>
            <a:ext cx="195254" cy="195254"/>
          </a:xfrm>
          <a:prstGeom prst="ellipse">
            <a:avLst/>
          </a:prstGeom>
          <a:solidFill>
            <a:schemeClr val="accent6"/>
          </a:solidFill>
          <a:ln w="9525" cap="flat" cmpd="sng" algn="ctr">
            <a:noFill/>
            <a:prstDash val="solid"/>
          </a:ln>
          <a:effectLst/>
        </p:spPr>
        <p:txBody>
          <a:bodyPr rtlCol="0" anchor="ctr"/>
          <a:lstStyle/>
          <a:p>
            <a:pPr algn="ctr" defTabSz="914400">
              <a:defRPr/>
            </a:pPr>
            <a:r>
              <a:rPr lang="en-US" kern="0" dirty="0" smtClean="0">
                <a:solidFill>
                  <a:srgbClr val="952111"/>
                </a:solidFill>
                <a:latin typeface="Arial"/>
              </a:rPr>
              <a:t> </a:t>
            </a:r>
          </a:p>
        </p:txBody>
      </p:sp>
      <p:sp>
        <p:nvSpPr>
          <p:cNvPr id="17" name="Oval 16"/>
          <p:cNvSpPr/>
          <p:nvPr/>
        </p:nvSpPr>
        <p:spPr>
          <a:xfrm>
            <a:off x="3901108" y="2644333"/>
            <a:ext cx="195254" cy="195254"/>
          </a:xfrm>
          <a:prstGeom prst="ellipse">
            <a:avLst/>
          </a:prstGeom>
          <a:solidFill>
            <a:schemeClr val="accent6"/>
          </a:solidFill>
          <a:ln w="9525" cap="flat" cmpd="sng" algn="ctr">
            <a:noFill/>
            <a:prstDash val="solid"/>
          </a:ln>
          <a:effectLst/>
        </p:spPr>
        <p:txBody>
          <a:bodyPr rtlCol="0" anchor="ctr"/>
          <a:lstStyle/>
          <a:p>
            <a:pPr algn="ctr" defTabSz="914400">
              <a:defRPr/>
            </a:pPr>
            <a:r>
              <a:rPr lang="en-US" kern="0" dirty="0" smtClean="0">
                <a:solidFill>
                  <a:srgbClr val="952111"/>
                </a:solidFill>
                <a:latin typeface="Arial"/>
              </a:rPr>
              <a:t> </a:t>
            </a:r>
          </a:p>
        </p:txBody>
      </p:sp>
      <p:sp>
        <p:nvSpPr>
          <p:cNvPr id="18" name="Oval 17"/>
          <p:cNvSpPr/>
          <p:nvPr/>
        </p:nvSpPr>
        <p:spPr>
          <a:xfrm>
            <a:off x="4553918" y="2644333"/>
            <a:ext cx="195254" cy="195254"/>
          </a:xfrm>
          <a:prstGeom prst="ellipse">
            <a:avLst/>
          </a:prstGeom>
          <a:solidFill>
            <a:schemeClr val="bg1">
              <a:lumMod val="50000"/>
            </a:schemeClr>
          </a:solidFill>
          <a:ln w="9525" cap="flat" cmpd="sng" algn="ctr">
            <a:noFill/>
            <a:prstDash val="solid"/>
          </a:ln>
          <a:effectLst/>
        </p:spPr>
        <p:txBody>
          <a:bodyPr rtlCol="0" anchor="ctr"/>
          <a:lstStyle/>
          <a:p>
            <a:pPr algn="ctr" defTabSz="914400">
              <a:defRPr/>
            </a:pPr>
            <a:r>
              <a:rPr lang="en-US" kern="0" dirty="0" smtClean="0">
                <a:solidFill>
                  <a:srgbClr val="000000"/>
                </a:solidFill>
                <a:latin typeface="Arial"/>
              </a:rPr>
              <a:t> </a:t>
            </a:r>
          </a:p>
        </p:txBody>
      </p:sp>
      <p:sp>
        <p:nvSpPr>
          <p:cNvPr id="19" name="Oval 18"/>
          <p:cNvSpPr/>
          <p:nvPr/>
        </p:nvSpPr>
        <p:spPr>
          <a:xfrm>
            <a:off x="5106816" y="2644333"/>
            <a:ext cx="195254" cy="195254"/>
          </a:xfrm>
          <a:prstGeom prst="ellipse">
            <a:avLst/>
          </a:prstGeom>
          <a:solidFill>
            <a:schemeClr val="bg1">
              <a:lumMod val="50000"/>
            </a:schemeClr>
          </a:solidFill>
          <a:ln w="9525" cap="flat" cmpd="sng" algn="ctr">
            <a:noFill/>
            <a:prstDash val="solid"/>
          </a:ln>
          <a:effectLst/>
        </p:spPr>
        <p:txBody>
          <a:bodyPr rtlCol="0" anchor="ctr"/>
          <a:lstStyle/>
          <a:p>
            <a:pPr algn="ctr" defTabSz="914400">
              <a:defRPr/>
            </a:pPr>
            <a:r>
              <a:rPr lang="en-US" kern="0" dirty="0" smtClean="0">
                <a:solidFill>
                  <a:srgbClr val="000000"/>
                </a:solidFill>
                <a:latin typeface="Arial"/>
              </a:rPr>
              <a:t> </a:t>
            </a:r>
          </a:p>
        </p:txBody>
      </p:sp>
      <p:sp>
        <p:nvSpPr>
          <p:cNvPr id="20" name="Oval 19"/>
          <p:cNvSpPr/>
          <p:nvPr/>
        </p:nvSpPr>
        <p:spPr>
          <a:xfrm>
            <a:off x="5638443" y="2644333"/>
            <a:ext cx="195254" cy="195254"/>
          </a:xfrm>
          <a:prstGeom prst="ellipse">
            <a:avLst/>
          </a:prstGeom>
          <a:solidFill>
            <a:schemeClr val="bg1">
              <a:lumMod val="50000"/>
            </a:schemeClr>
          </a:solidFill>
          <a:ln w="9525" cap="flat" cmpd="sng" algn="ctr">
            <a:noFill/>
            <a:prstDash val="solid"/>
          </a:ln>
          <a:effectLst/>
        </p:spPr>
        <p:txBody>
          <a:bodyPr rtlCol="0" anchor="ctr"/>
          <a:lstStyle/>
          <a:p>
            <a:pPr algn="ctr" defTabSz="914400">
              <a:defRPr/>
            </a:pPr>
            <a:r>
              <a:rPr lang="en-US" kern="0" dirty="0" smtClean="0">
                <a:solidFill>
                  <a:srgbClr val="000000"/>
                </a:solidFill>
                <a:latin typeface="Arial"/>
              </a:rPr>
              <a:t> </a:t>
            </a:r>
          </a:p>
        </p:txBody>
      </p:sp>
      <p:sp>
        <p:nvSpPr>
          <p:cNvPr id="21" name="Oval 20"/>
          <p:cNvSpPr/>
          <p:nvPr/>
        </p:nvSpPr>
        <p:spPr>
          <a:xfrm>
            <a:off x="6152424" y="2644333"/>
            <a:ext cx="195254" cy="195254"/>
          </a:xfrm>
          <a:prstGeom prst="ellipse">
            <a:avLst/>
          </a:prstGeom>
          <a:solidFill>
            <a:schemeClr val="bg1">
              <a:lumMod val="50000"/>
            </a:schemeClr>
          </a:solidFill>
          <a:ln w="9525" cap="flat" cmpd="sng" algn="ctr">
            <a:noFill/>
            <a:prstDash val="solid"/>
          </a:ln>
          <a:effectLst/>
        </p:spPr>
        <p:txBody>
          <a:bodyPr rtlCol="0" anchor="ctr"/>
          <a:lstStyle/>
          <a:p>
            <a:pPr algn="ctr" defTabSz="914400">
              <a:defRPr/>
            </a:pPr>
            <a:r>
              <a:rPr lang="en-US" kern="0" dirty="0" smtClean="0">
                <a:solidFill>
                  <a:srgbClr val="000000"/>
                </a:solidFill>
                <a:latin typeface="Arial"/>
              </a:rPr>
              <a:t> </a:t>
            </a:r>
          </a:p>
        </p:txBody>
      </p:sp>
      <p:sp>
        <p:nvSpPr>
          <p:cNvPr id="22" name="Freeform 21"/>
          <p:cNvSpPr/>
          <p:nvPr/>
        </p:nvSpPr>
        <p:spPr>
          <a:xfrm>
            <a:off x="1333757" y="2987339"/>
            <a:ext cx="953752" cy="455779"/>
          </a:xfrm>
          <a:custGeom>
            <a:avLst/>
            <a:gdLst>
              <a:gd name="connsiteX0" fmla="*/ 0 w 8553449"/>
              <a:gd name="connsiteY0" fmla="*/ 0 h 931727"/>
              <a:gd name="connsiteX1" fmla="*/ 8553449 w 8553449"/>
              <a:gd name="connsiteY1" fmla="*/ 0 h 931727"/>
              <a:gd name="connsiteX2" fmla="*/ 8553449 w 8553449"/>
              <a:gd name="connsiteY2" fmla="*/ 931727 h 931727"/>
              <a:gd name="connsiteX3" fmla="*/ 0 w 8553449"/>
              <a:gd name="connsiteY3" fmla="*/ 931727 h 931727"/>
              <a:gd name="connsiteX4" fmla="*/ 0 w 8553449"/>
              <a:gd name="connsiteY4" fmla="*/ 0 h 93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49" h="931727">
                <a:moveTo>
                  <a:pt x="0" y="0"/>
                </a:moveTo>
                <a:lnTo>
                  <a:pt x="8553449" y="0"/>
                </a:lnTo>
                <a:lnTo>
                  <a:pt x="8553449" y="931727"/>
                </a:lnTo>
                <a:lnTo>
                  <a:pt x="0" y="931727"/>
                </a:lnTo>
                <a:lnTo>
                  <a:pt x="0" y="0"/>
                </a:lnTo>
                <a:close/>
              </a:path>
            </a:pathLst>
          </a:custGeom>
          <a:noFill/>
          <a:ln>
            <a:noFill/>
          </a:ln>
          <a:effectLst/>
        </p:spPr>
        <p:txBody>
          <a:bodyPr spcFirstLastPara="0" vert="horz" wrap="square" lIns="72390" tIns="72390" rIns="72390" bIns="72390" numCol="1" spcCol="1270" anchor="ctr" anchorCtr="0">
            <a:noAutofit/>
          </a:bodyPr>
          <a:lstStyle/>
          <a:p>
            <a:pPr algn="ctr" defTabSz="844550">
              <a:lnSpc>
                <a:spcPct val="90000"/>
              </a:lnSpc>
              <a:spcBef>
                <a:spcPct val="0"/>
              </a:spcBef>
              <a:defRPr/>
            </a:pPr>
            <a:r>
              <a:rPr lang="en-US" b="1" kern="0" dirty="0" smtClean="0">
                <a:solidFill>
                  <a:srgbClr val="000000"/>
                </a:solidFill>
                <a:latin typeface="Arial"/>
              </a:rPr>
              <a:t>2.0 </a:t>
            </a:r>
          </a:p>
          <a:p>
            <a:pPr algn="ctr" defTabSz="844550">
              <a:lnSpc>
                <a:spcPct val="90000"/>
              </a:lnSpc>
              <a:spcBef>
                <a:spcPct val="0"/>
              </a:spcBef>
              <a:spcAft>
                <a:spcPct val="35000"/>
              </a:spcAft>
              <a:defRPr/>
            </a:pPr>
            <a:r>
              <a:rPr lang="en-US" sz="1400" b="1" kern="0" dirty="0" smtClean="0">
                <a:solidFill>
                  <a:srgbClr val="000000"/>
                </a:solidFill>
                <a:latin typeface="Arial"/>
              </a:rPr>
              <a:t>Dev Beta</a:t>
            </a:r>
          </a:p>
        </p:txBody>
      </p:sp>
      <p:sp>
        <p:nvSpPr>
          <p:cNvPr id="23" name="Freeform 22"/>
          <p:cNvSpPr/>
          <p:nvPr/>
        </p:nvSpPr>
        <p:spPr>
          <a:xfrm>
            <a:off x="2521696" y="2987339"/>
            <a:ext cx="1404461" cy="455779"/>
          </a:xfrm>
          <a:custGeom>
            <a:avLst/>
            <a:gdLst>
              <a:gd name="connsiteX0" fmla="*/ 0 w 8553449"/>
              <a:gd name="connsiteY0" fmla="*/ 0 h 931727"/>
              <a:gd name="connsiteX1" fmla="*/ 8553449 w 8553449"/>
              <a:gd name="connsiteY1" fmla="*/ 0 h 931727"/>
              <a:gd name="connsiteX2" fmla="*/ 8553449 w 8553449"/>
              <a:gd name="connsiteY2" fmla="*/ 931727 h 931727"/>
              <a:gd name="connsiteX3" fmla="*/ 0 w 8553449"/>
              <a:gd name="connsiteY3" fmla="*/ 931727 h 931727"/>
              <a:gd name="connsiteX4" fmla="*/ 0 w 8553449"/>
              <a:gd name="connsiteY4" fmla="*/ 0 h 93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49" h="931727">
                <a:moveTo>
                  <a:pt x="0" y="0"/>
                </a:moveTo>
                <a:lnTo>
                  <a:pt x="8553449" y="0"/>
                </a:lnTo>
                <a:lnTo>
                  <a:pt x="8553449" y="931727"/>
                </a:lnTo>
                <a:lnTo>
                  <a:pt x="0" y="931727"/>
                </a:lnTo>
                <a:lnTo>
                  <a:pt x="0" y="0"/>
                </a:lnTo>
                <a:close/>
              </a:path>
            </a:pathLst>
          </a:custGeom>
          <a:noFill/>
          <a:ln>
            <a:noFill/>
          </a:ln>
          <a:effectLst/>
        </p:spPr>
        <p:txBody>
          <a:bodyPr spcFirstLastPara="0" vert="horz" wrap="square" lIns="72390" tIns="72390" rIns="72390" bIns="72390" numCol="1" spcCol="1270" anchor="ctr" anchorCtr="0">
            <a:noAutofit/>
          </a:bodyPr>
          <a:lstStyle/>
          <a:p>
            <a:pPr algn="ctr" defTabSz="844550">
              <a:lnSpc>
                <a:spcPct val="90000"/>
              </a:lnSpc>
              <a:spcBef>
                <a:spcPct val="0"/>
              </a:spcBef>
              <a:defRPr/>
            </a:pPr>
            <a:r>
              <a:rPr lang="en-US" b="1" kern="0" dirty="0" smtClean="0">
                <a:solidFill>
                  <a:srgbClr val="000000"/>
                </a:solidFill>
                <a:latin typeface="Arial"/>
              </a:rPr>
              <a:t>2.0</a:t>
            </a:r>
          </a:p>
          <a:p>
            <a:pPr algn="ctr" defTabSz="844550">
              <a:lnSpc>
                <a:spcPct val="90000"/>
              </a:lnSpc>
              <a:spcBef>
                <a:spcPct val="0"/>
              </a:spcBef>
              <a:defRPr/>
            </a:pPr>
            <a:r>
              <a:rPr lang="en-US" sz="1400" b="1" kern="0" dirty="0" smtClean="0">
                <a:solidFill>
                  <a:srgbClr val="000000"/>
                </a:solidFill>
                <a:latin typeface="Arial"/>
              </a:rPr>
              <a:t>Merchant Beta</a:t>
            </a:r>
          </a:p>
        </p:txBody>
      </p:sp>
      <p:sp>
        <p:nvSpPr>
          <p:cNvPr id="24" name="Freeform 23"/>
          <p:cNvSpPr/>
          <p:nvPr/>
        </p:nvSpPr>
        <p:spPr>
          <a:xfrm>
            <a:off x="3389404" y="3679778"/>
            <a:ext cx="1252562" cy="455779"/>
          </a:xfrm>
          <a:custGeom>
            <a:avLst/>
            <a:gdLst>
              <a:gd name="connsiteX0" fmla="*/ 0 w 8553449"/>
              <a:gd name="connsiteY0" fmla="*/ 0 h 931727"/>
              <a:gd name="connsiteX1" fmla="*/ 8553449 w 8553449"/>
              <a:gd name="connsiteY1" fmla="*/ 0 h 931727"/>
              <a:gd name="connsiteX2" fmla="*/ 8553449 w 8553449"/>
              <a:gd name="connsiteY2" fmla="*/ 931727 h 931727"/>
              <a:gd name="connsiteX3" fmla="*/ 0 w 8553449"/>
              <a:gd name="connsiteY3" fmla="*/ 931727 h 931727"/>
              <a:gd name="connsiteX4" fmla="*/ 0 w 8553449"/>
              <a:gd name="connsiteY4" fmla="*/ 0 h 93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49" h="931727">
                <a:moveTo>
                  <a:pt x="0" y="0"/>
                </a:moveTo>
                <a:lnTo>
                  <a:pt x="8553449" y="0"/>
                </a:lnTo>
                <a:lnTo>
                  <a:pt x="8553449" y="931727"/>
                </a:lnTo>
                <a:lnTo>
                  <a:pt x="0" y="931727"/>
                </a:lnTo>
                <a:lnTo>
                  <a:pt x="0" y="0"/>
                </a:lnTo>
                <a:close/>
              </a:path>
            </a:pathLst>
          </a:custGeom>
          <a:noFill/>
          <a:ln>
            <a:noFill/>
          </a:ln>
          <a:effectLst/>
        </p:spPr>
        <p:txBody>
          <a:bodyPr spcFirstLastPara="0" vert="horz" wrap="square" lIns="72390" tIns="72390" rIns="72390" bIns="72390" numCol="1" spcCol="1270" anchor="ctr" anchorCtr="0">
            <a:noAutofit/>
          </a:bodyPr>
          <a:lstStyle/>
          <a:p>
            <a:pPr algn="ctr" defTabSz="844550">
              <a:lnSpc>
                <a:spcPct val="90000"/>
              </a:lnSpc>
              <a:spcBef>
                <a:spcPct val="0"/>
              </a:spcBef>
              <a:defRPr/>
            </a:pPr>
            <a:r>
              <a:rPr lang="en-US" b="1" kern="0" dirty="0" smtClean="0">
                <a:solidFill>
                  <a:srgbClr val="000000"/>
                </a:solidFill>
                <a:latin typeface="Arial"/>
              </a:rPr>
              <a:t>2.0</a:t>
            </a:r>
          </a:p>
          <a:p>
            <a:pPr algn="ctr" defTabSz="844550">
              <a:lnSpc>
                <a:spcPct val="90000"/>
              </a:lnSpc>
              <a:spcBef>
                <a:spcPct val="0"/>
              </a:spcBef>
              <a:defRPr/>
            </a:pPr>
            <a:r>
              <a:rPr lang="en-US" sz="1400" b="1" kern="0" dirty="0" smtClean="0">
                <a:solidFill>
                  <a:srgbClr val="000000"/>
                </a:solidFill>
                <a:latin typeface="Arial"/>
              </a:rPr>
              <a:t>Merchant GA</a:t>
            </a:r>
          </a:p>
        </p:txBody>
      </p:sp>
      <p:sp>
        <p:nvSpPr>
          <p:cNvPr id="25" name="Freeform 24"/>
          <p:cNvSpPr/>
          <p:nvPr/>
        </p:nvSpPr>
        <p:spPr>
          <a:xfrm>
            <a:off x="4637358" y="2996110"/>
            <a:ext cx="1870250" cy="455779"/>
          </a:xfrm>
          <a:custGeom>
            <a:avLst/>
            <a:gdLst>
              <a:gd name="connsiteX0" fmla="*/ 0 w 8553449"/>
              <a:gd name="connsiteY0" fmla="*/ 0 h 931727"/>
              <a:gd name="connsiteX1" fmla="*/ 8553449 w 8553449"/>
              <a:gd name="connsiteY1" fmla="*/ 0 h 931727"/>
              <a:gd name="connsiteX2" fmla="*/ 8553449 w 8553449"/>
              <a:gd name="connsiteY2" fmla="*/ 931727 h 931727"/>
              <a:gd name="connsiteX3" fmla="*/ 0 w 8553449"/>
              <a:gd name="connsiteY3" fmla="*/ 931727 h 931727"/>
              <a:gd name="connsiteX4" fmla="*/ 0 w 8553449"/>
              <a:gd name="connsiteY4" fmla="*/ 0 h 93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49" h="931727">
                <a:moveTo>
                  <a:pt x="0" y="0"/>
                </a:moveTo>
                <a:lnTo>
                  <a:pt x="8553449" y="0"/>
                </a:lnTo>
                <a:lnTo>
                  <a:pt x="8553449" y="931727"/>
                </a:lnTo>
                <a:lnTo>
                  <a:pt x="0" y="931727"/>
                </a:lnTo>
                <a:lnTo>
                  <a:pt x="0" y="0"/>
                </a:lnTo>
                <a:close/>
              </a:path>
            </a:pathLst>
          </a:custGeom>
          <a:noFill/>
          <a:ln>
            <a:noFill/>
          </a:ln>
          <a:effectLst/>
        </p:spPr>
        <p:txBody>
          <a:bodyPr spcFirstLastPara="0" vert="horz" wrap="square" lIns="72390" tIns="72390" rIns="72390" bIns="72390" numCol="1" spcCol="1270" anchor="ctr" anchorCtr="0">
            <a:noAutofit/>
          </a:bodyPr>
          <a:lstStyle/>
          <a:p>
            <a:pPr algn="ctr" defTabSz="844550">
              <a:lnSpc>
                <a:spcPct val="90000"/>
              </a:lnSpc>
              <a:spcBef>
                <a:spcPct val="0"/>
              </a:spcBef>
              <a:defRPr/>
            </a:pPr>
            <a:r>
              <a:rPr lang="en-US" b="1" kern="0" dirty="0" smtClean="0">
                <a:solidFill>
                  <a:srgbClr val="000000"/>
                </a:solidFill>
                <a:latin typeface="Arial"/>
              </a:rPr>
              <a:t>2.x</a:t>
            </a:r>
          </a:p>
          <a:p>
            <a:pPr algn="ctr" defTabSz="844550">
              <a:lnSpc>
                <a:spcPct val="90000"/>
              </a:lnSpc>
              <a:spcBef>
                <a:spcPct val="0"/>
              </a:spcBef>
              <a:defRPr/>
            </a:pPr>
            <a:r>
              <a:rPr lang="en-US" sz="1400" b="1" kern="0" dirty="0" smtClean="0">
                <a:solidFill>
                  <a:srgbClr val="000000"/>
                </a:solidFill>
                <a:latin typeface="Arial"/>
              </a:rPr>
              <a:t>Ongoing Releases</a:t>
            </a:r>
          </a:p>
        </p:txBody>
      </p:sp>
      <p:sp>
        <p:nvSpPr>
          <p:cNvPr id="26" name="Oval 25"/>
          <p:cNvSpPr/>
          <p:nvPr/>
        </p:nvSpPr>
        <p:spPr>
          <a:xfrm>
            <a:off x="2361347" y="2644333"/>
            <a:ext cx="195254" cy="195254"/>
          </a:xfrm>
          <a:prstGeom prst="ellipse">
            <a:avLst/>
          </a:prstGeom>
          <a:solidFill>
            <a:schemeClr val="accent6"/>
          </a:solidFill>
          <a:ln w="9525" cap="flat" cmpd="sng" algn="ctr">
            <a:noFill/>
            <a:prstDash val="solid"/>
          </a:ln>
          <a:effectLst/>
        </p:spPr>
        <p:txBody>
          <a:bodyPr rtlCol="0" anchor="ctr"/>
          <a:lstStyle/>
          <a:p>
            <a:pPr algn="ctr" defTabSz="914400">
              <a:defRPr/>
            </a:pPr>
            <a:r>
              <a:rPr lang="en-US" kern="0" dirty="0" smtClean="0">
                <a:solidFill>
                  <a:srgbClr val="952111"/>
                </a:solidFill>
                <a:latin typeface="Arial"/>
              </a:rPr>
              <a:t> </a:t>
            </a:r>
          </a:p>
        </p:txBody>
      </p:sp>
      <p:sp>
        <p:nvSpPr>
          <p:cNvPr id="27" name="Freeform 26"/>
          <p:cNvSpPr/>
          <p:nvPr/>
        </p:nvSpPr>
        <p:spPr>
          <a:xfrm>
            <a:off x="1937434" y="3679778"/>
            <a:ext cx="953752" cy="455779"/>
          </a:xfrm>
          <a:custGeom>
            <a:avLst/>
            <a:gdLst>
              <a:gd name="connsiteX0" fmla="*/ 0 w 8553449"/>
              <a:gd name="connsiteY0" fmla="*/ 0 h 931727"/>
              <a:gd name="connsiteX1" fmla="*/ 8553449 w 8553449"/>
              <a:gd name="connsiteY1" fmla="*/ 0 h 931727"/>
              <a:gd name="connsiteX2" fmla="*/ 8553449 w 8553449"/>
              <a:gd name="connsiteY2" fmla="*/ 931727 h 931727"/>
              <a:gd name="connsiteX3" fmla="*/ 0 w 8553449"/>
              <a:gd name="connsiteY3" fmla="*/ 931727 h 931727"/>
              <a:gd name="connsiteX4" fmla="*/ 0 w 8553449"/>
              <a:gd name="connsiteY4" fmla="*/ 0 h 93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49" h="931727">
                <a:moveTo>
                  <a:pt x="0" y="0"/>
                </a:moveTo>
                <a:lnTo>
                  <a:pt x="8553449" y="0"/>
                </a:lnTo>
                <a:lnTo>
                  <a:pt x="8553449" y="931727"/>
                </a:lnTo>
                <a:lnTo>
                  <a:pt x="0" y="931727"/>
                </a:lnTo>
                <a:lnTo>
                  <a:pt x="0" y="0"/>
                </a:lnTo>
                <a:close/>
              </a:path>
            </a:pathLst>
          </a:custGeom>
          <a:noFill/>
          <a:ln>
            <a:noFill/>
          </a:ln>
          <a:effectLst/>
        </p:spPr>
        <p:txBody>
          <a:bodyPr spcFirstLastPara="0" vert="horz" wrap="square" lIns="72390" tIns="72390" rIns="72390" bIns="72390" numCol="1" spcCol="1270" anchor="ctr" anchorCtr="0">
            <a:noAutofit/>
          </a:bodyPr>
          <a:lstStyle/>
          <a:p>
            <a:pPr algn="ctr" defTabSz="844550">
              <a:lnSpc>
                <a:spcPct val="90000"/>
              </a:lnSpc>
              <a:spcBef>
                <a:spcPct val="0"/>
              </a:spcBef>
              <a:defRPr/>
            </a:pPr>
            <a:r>
              <a:rPr lang="en-US" b="1" kern="0" dirty="0" smtClean="0">
                <a:solidFill>
                  <a:srgbClr val="000000"/>
                </a:solidFill>
                <a:latin typeface="Arial"/>
              </a:rPr>
              <a:t>2.0 </a:t>
            </a:r>
          </a:p>
          <a:p>
            <a:pPr algn="ctr" defTabSz="844550">
              <a:lnSpc>
                <a:spcPct val="90000"/>
              </a:lnSpc>
              <a:spcBef>
                <a:spcPct val="0"/>
              </a:spcBef>
              <a:spcAft>
                <a:spcPct val="35000"/>
              </a:spcAft>
              <a:defRPr/>
            </a:pPr>
            <a:r>
              <a:rPr lang="en-US" sz="1400" b="1" kern="0" dirty="0" smtClean="0">
                <a:solidFill>
                  <a:srgbClr val="000000"/>
                </a:solidFill>
                <a:latin typeface="Arial"/>
              </a:rPr>
              <a:t>Dev RC</a:t>
            </a:r>
          </a:p>
        </p:txBody>
      </p:sp>
      <p:cxnSp>
        <p:nvCxnSpPr>
          <p:cNvPr id="28" name="Straight Connector 27"/>
          <p:cNvCxnSpPr/>
          <p:nvPr/>
        </p:nvCxnSpPr>
        <p:spPr>
          <a:xfrm>
            <a:off x="4015290" y="2881769"/>
            <a:ext cx="0" cy="68964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2460378" y="2885965"/>
            <a:ext cx="0" cy="689642"/>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34" name="Group 33"/>
          <p:cNvGrpSpPr/>
          <p:nvPr/>
        </p:nvGrpSpPr>
        <p:grpSpPr>
          <a:xfrm>
            <a:off x="1754749" y="1168061"/>
            <a:ext cx="4036727" cy="1417073"/>
            <a:chOff x="2092675" y="1168061"/>
            <a:chExt cx="4036727" cy="1417073"/>
          </a:xfrm>
        </p:grpSpPr>
        <p:sp>
          <p:nvSpPr>
            <p:cNvPr id="30" name="Left-Right Arrow 29"/>
            <p:cNvSpPr/>
            <p:nvPr/>
          </p:nvSpPr>
          <p:spPr>
            <a:xfrm>
              <a:off x="2092675" y="2229706"/>
              <a:ext cx="766948" cy="35542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150894" y="1168061"/>
              <a:ext cx="2978508" cy="461665"/>
            </a:xfrm>
            <a:prstGeom prst="rect">
              <a:avLst/>
            </a:prstGeom>
            <a:noFill/>
          </p:spPr>
          <p:txBody>
            <a:bodyPr wrap="none" rtlCol="0">
              <a:spAutoFit/>
            </a:bodyPr>
            <a:lstStyle/>
            <a:p>
              <a:r>
                <a:rPr lang="en-US" sz="2400" b="1" dirty="0" smtClean="0">
                  <a:solidFill>
                    <a:srgbClr val="FF0000"/>
                  </a:solidFill>
                  <a:effectLst>
                    <a:outerShdw blurRad="50800" dist="38100" dir="2700000" algn="tl" rotWithShape="0">
                      <a:prstClr val="black">
                        <a:alpha val="40000"/>
                      </a:prstClr>
                    </a:outerShdw>
                  </a:effectLst>
                </a:rPr>
                <a:t>WE WANT FEEDBACK!</a:t>
              </a:r>
              <a:endParaRPr lang="en-US" sz="2400" b="1" dirty="0">
                <a:solidFill>
                  <a:srgbClr val="FF0000"/>
                </a:solidFill>
                <a:effectLst>
                  <a:outerShdw blurRad="50800" dist="38100" dir="2700000" algn="tl" rotWithShape="0">
                    <a:prstClr val="black">
                      <a:alpha val="40000"/>
                    </a:prstClr>
                  </a:outerShdw>
                </a:effectLst>
              </a:endParaRPr>
            </a:p>
          </p:txBody>
        </p:sp>
        <p:cxnSp>
          <p:nvCxnSpPr>
            <p:cNvPr id="33" name="Straight Connector 32"/>
            <p:cNvCxnSpPr/>
            <p:nvPr/>
          </p:nvCxnSpPr>
          <p:spPr>
            <a:xfrm flipV="1">
              <a:off x="2752236" y="1590008"/>
              <a:ext cx="928661" cy="63969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pic>
        <p:nvPicPr>
          <p:cNvPr id="3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223" t="31016" r="86724" b="61587"/>
          <a:stretch/>
        </p:blipFill>
        <p:spPr bwMode="auto">
          <a:xfrm>
            <a:off x="5636896" y="3780070"/>
            <a:ext cx="651149" cy="651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TextBox 35"/>
          <p:cNvSpPr txBox="1"/>
          <p:nvPr/>
        </p:nvSpPr>
        <p:spPr>
          <a:xfrm>
            <a:off x="6279349" y="3620001"/>
            <a:ext cx="2825453" cy="830997"/>
          </a:xfrm>
          <a:prstGeom prst="rect">
            <a:avLst/>
          </a:prstGeom>
          <a:noFill/>
        </p:spPr>
        <p:txBody>
          <a:bodyPr wrap="none" rtlCol="0">
            <a:spAutoFit/>
          </a:bodyPr>
          <a:lstStyle/>
          <a:p>
            <a:r>
              <a:rPr lang="en-US" sz="2400" i="1" dirty="0" err="1" smtClean="0"/>
              <a:t>magento</a:t>
            </a:r>
            <a:r>
              <a:rPr lang="en-US" sz="2400" i="1" dirty="0" smtClean="0"/>
              <a:t>/magento2</a:t>
            </a:r>
          </a:p>
          <a:p>
            <a:r>
              <a:rPr lang="en-US" sz="2400" i="1" dirty="0" smtClean="0"/>
              <a:t>(weekly code pushes)</a:t>
            </a:r>
            <a:endParaRPr lang="uk-UA" sz="2400" i="1" dirty="0"/>
          </a:p>
        </p:txBody>
      </p:sp>
    </p:spTree>
    <p:extLst>
      <p:ext uri="{BB962C8B-B14F-4D97-AF65-F5344CB8AC3E}">
        <p14:creationId xmlns:p14="http://schemas.microsoft.com/office/powerpoint/2010/main" val="8046093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Side Benefit of Web Services:</a:t>
            </a:r>
            <a:br>
              <a:rPr lang="en-US" sz="3200" dirty="0" smtClean="0"/>
            </a:br>
            <a:r>
              <a:rPr lang="en-US" sz="3200" b="1" dirty="0" smtClean="0"/>
              <a:t>Exposing the Magento Schema</a:t>
            </a:r>
            <a:endParaRPr lang="en-US" sz="3200" b="1" dirty="0"/>
          </a:p>
        </p:txBody>
      </p:sp>
      <p:sp>
        <p:nvSpPr>
          <p:cNvPr id="4" name="Rectangle 3"/>
          <p:cNvSpPr/>
          <p:nvPr/>
        </p:nvSpPr>
        <p:spPr>
          <a:xfrm>
            <a:off x="463129" y="2493377"/>
            <a:ext cx="1252331" cy="5433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smtClean="0"/>
              <a:t>Customer</a:t>
            </a:r>
            <a:endParaRPr lang="en-US" sz="1600" dirty="0"/>
          </a:p>
        </p:txBody>
      </p:sp>
      <p:sp>
        <p:nvSpPr>
          <p:cNvPr id="5" name="Rectangle 4"/>
          <p:cNvSpPr/>
          <p:nvPr/>
        </p:nvSpPr>
        <p:spPr>
          <a:xfrm>
            <a:off x="463128" y="3189117"/>
            <a:ext cx="1252331" cy="5433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smtClean="0"/>
              <a:t>Addresses</a:t>
            </a:r>
            <a:endParaRPr lang="en-US" sz="1600" dirty="0"/>
          </a:p>
        </p:txBody>
      </p:sp>
      <p:sp>
        <p:nvSpPr>
          <p:cNvPr id="6" name="Rectangle 5"/>
          <p:cNvSpPr/>
          <p:nvPr/>
        </p:nvSpPr>
        <p:spPr>
          <a:xfrm>
            <a:off x="463129" y="3884857"/>
            <a:ext cx="1252331" cy="5433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smtClean="0"/>
              <a:t>Region</a:t>
            </a:r>
            <a:endParaRPr lang="en-US" sz="1600" dirty="0"/>
          </a:p>
        </p:txBody>
      </p:sp>
      <p:sp>
        <p:nvSpPr>
          <p:cNvPr id="7" name="Rectangle 6"/>
          <p:cNvSpPr/>
          <p:nvPr/>
        </p:nvSpPr>
        <p:spPr>
          <a:xfrm>
            <a:off x="1867860" y="2493377"/>
            <a:ext cx="1252331" cy="5433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smtClean="0"/>
              <a:t>Customer Group</a:t>
            </a:r>
            <a:endParaRPr lang="en-US" sz="1600" dirty="0"/>
          </a:p>
        </p:txBody>
      </p:sp>
      <p:grpSp>
        <p:nvGrpSpPr>
          <p:cNvPr id="29" name="Group 28"/>
          <p:cNvGrpSpPr/>
          <p:nvPr/>
        </p:nvGrpSpPr>
        <p:grpSpPr>
          <a:xfrm>
            <a:off x="1007901" y="3036717"/>
            <a:ext cx="151812" cy="152400"/>
            <a:chOff x="1260389" y="3036717"/>
            <a:chExt cx="151812" cy="152400"/>
          </a:xfrm>
        </p:grpSpPr>
        <p:cxnSp>
          <p:nvCxnSpPr>
            <p:cNvPr id="11" name="Straight Connector 10"/>
            <p:cNvCxnSpPr>
              <a:stCxn id="4" idx="2"/>
              <a:endCxn id="5" idx="0"/>
            </p:cNvCxnSpPr>
            <p:nvPr/>
          </p:nvCxnSpPr>
          <p:spPr>
            <a:xfrm flipH="1">
              <a:off x="1334958" y="3036717"/>
              <a:ext cx="1"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341781" y="3112917"/>
              <a:ext cx="7042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1260389" y="3112917"/>
              <a:ext cx="81392" cy="7620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7" name="Straight Connector 16"/>
          <p:cNvCxnSpPr/>
          <p:nvPr/>
        </p:nvCxnSpPr>
        <p:spPr>
          <a:xfrm flipH="1">
            <a:off x="1089292" y="3732457"/>
            <a:ext cx="1"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61695" y="1540309"/>
            <a:ext cx="1252331" cy="54334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t>Customer Account</a:t>
            </a:r>
            <a:endParaRPr lang="en-US" sz="1600" dirty="0"/>
          </a:p>
        </p:txBody>
      </p:sp>
      <p:cxnSp>
        <p:nvCxnSpPr>
          <p:cNvPr id="20" name="Straight Arrow Connector 19"/>
          <p:cNvCxnSpPr>
            <a:stCxn id="18" idx="2"/>
            <a:endCxn id="4" idx="0"/>
          </p:cNvCxnSpPr>
          <p:nvPr/>
        </p:nvCxnSpPr>
        <p:spPr>
          <a:xfrm>
            <a:off x="1087861" y="2083649"/>
            <a:ext cx="1434" cy="40972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3357011" y="1692321"/>
            <a:ext cx="847348" cy="338554"/>
          </a:xfrm>
          <a:prstGeom prst="rect">
            <a:avLst/>
          </a:prstGeom>
          <a:noFill/>
        </p:spPr>
        <p:txBody>
          <a:bodyPr wrap="none" rtlCol="0">
            <a:spAutoFit/>
          </a:bodyPr>
          <a:lstStyle/>
          <a:p>
            <a:r>
              <a:rPr lang="en-US" sz="1600" i="1" dirty="0" smtClean="0"/>
              <a:t>Services</a:t>
            </a:r>
            <a:endParaRPr lang="en-US" sz="1600" i="1" dirty="0"/>
          </a:p>
        </p:txBody>
      </p:sp>
      <p:sp>
        <p:nvSpPr>
          <p:cNvPr id="22" name="Rectangle 21"/>
          <p:cNvSpPr/>
          <p:nvPr/>
        </p:nvSpPr>
        <p:spPr>
          <a:xfrm>
            <a:off x="6023563" y="2493377"/>
            <a:ext cx="1252331" cy="5433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smtClean="0"/>
              <a:t>Cart</a:t>
            </a:r>
            <a:endParaRPr lang="en-US" sz="1600" dirty="0"/>
          </a:p>
        </p:txBody>
      </p:sp>
      <p:sp>
        <p:nvSpPr>
          <p:cNvPr id="23" name="Rectangle 22"/>
          <p:cNvSpPr/>
          <p:nvPr/>
        </p:nvSpPr>
        <p:spPr>
          <a:xfrm>
            <a:off x="5982865" y="1540309"/>
            <a:ext cx="1252331" cy="54334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smtClean="0"/>
              <a:t>Cart Repository</a:t>
            </a:r>
            <a:endParaRPr lang="en-US" sz="1600" dirty="0"/>
          </a:p>
        </p:txBody>
      </p:sp>
      <p:sp>
        <p:nvSpPr>
          <p:cNvPr id="24" name="Rectangle 23"/>
          <p:cNvSpPr/>
          <p:nvPr/>
        </p:nvSpPr>
        <p:spPr>
          <a:xfrm>
            <a:off x="4599697" y="3189117"/>
            <a:ext cx="1252331" cy="5433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smtClean="0"/>
              <a:t>Address</a:t>
            </a:r>
            <a:endParaRPr lang="en-US" sz="1600" dirty="0"/>
          </a:p>
        </p:txBody>
      </p:sp>
      <p:sp>
        <p:nvSpPr>
          <p:cNvPr id="25" name="Rectangle 24"/>
          <p:cNvSpPr/>
          <p:nvPr/>
        </p:nvSpPr>
        <p:spPr>
          <a:xfrm>
            <a:off x="6018076" y="3176549"/>
            <a:ext cx="1252331" cy="5433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smtClean="0"/>
              <a:t>Totals</a:t>
            </a:r>
            <a:endParaRPr lang="en-US" sz="1600" dirty="0"/>
          </a:p>
        </p:txBody>
      </p:sp>
      <p:sp>
        <p:nvSpPr>
          <p:cNvPr id="26" name="Rectangle 25"/>
          <p:cNvSpPr/>
          <p:nvPr/>
        </p:nvSpPr>
        <p:spPr>
          <a:xfrm>
            <a:off x="4599696" y="3897161"/>
            <a:ext cx="1252331" cy="5433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smtClean="0"/>
              <a:t>Region</a:t>
            </a:r>
            <a:endParaRPr lang="en-US" sz="1600" dirty="0"/>
          </a:p>
        </p:txBody>
      </p:sp>
      <p:cxnSp>
        <p:nvCxnSpPr>
          <p:cNvPr id="27" name="Straight Connector 26"/>
          <p:cNvCxnSpPr/>
          <p:nvPr/>
        </p:nvCxnSpPr>
        <p:spPr>
          <a:xfrm flipH="1">
            <a:off x="5254143" y="3735663"/>
            <a:ext cx="1"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018076" y="3897161"/>
            <a:ext cx="1252331" cy="5433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smtClean="0"/>
              <a:t>Total Item</a:t>
            </a:r>
            <a:endParaRPr lang="en-US" sz="1600" dirty="0"/>
          </a:p>
        </p:txBody>
      </p:sp>
      <p:grpSp>
        <p:nvGrpSpPr>
          <p:cNvPr id="30" name="Group 29"/>
          <p:cNvGrpSpPr/>
          <p:nvPr/>
        </p:nvGrpSpPr>
        <p:grpSpPr>
          <a:xfrm>
            <a:off x="6568335" y="3735663"/>
            <a:ext cx="151812" cy="152400"/>
            <a:chOff x="1260389" y="3036717"/>
            <a:chExt cx="151812" cy="152400"/>
          </a:xfrm>
        </p:grpSpPr>
        <p:cxnSp>
          <p:nvCxnSpPr>
            <p:cNvPr id="31" name="Straight Connector 30"/>
            <p:cNvCxnSpPr/>
            <p:nvPr/>
          </p:nvCxnSpPr>
          <p:spPr>
            <a:xfrm flipH="1">
              <a:off x="1341782" y="3036717"/>
              <a:ext cx="1"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341781" y="3112917"/>
              <a:ext cx="7042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260389" y="3112917"/>
              <a:ext cx="81392" cy="76200"/>
            </a:xfrm>
            <a:prstGeom prst="line">
              <a:avLst/>
            </a:prstGeom>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7422807" y="3184247"/>
            <a:ext cx="1252331" cy="5433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smtClean="0"/>
              <a:t>Cart Item</a:t>
            </a:r>
            <a:endParaRPr lang="en-US" sz="1600" dirty="0"/>
          </a:p>
        </p:txBody>
      </p:sp>
      <p:cxnSp>
        <p:nvCxnSpPr>
          <p:cNvPr id="35" name="Straight Connector 34"/>
          <p:cNvCxnSpPr/>
          <p:nvPr/>
        </p:nvCxnSpPr>
        <p:spPr>
          <a:xfrm flipH="1">
            <a:off x="6644240" y="3036717"/>
            <a:ext cx="1" cy="152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7973066" y="3031847"/>
            <a:ext cx="151812" cy="152400"/>
            <a:chOff x="1260389" y="3036717"/>
            <a:chExt cx="151812" cy="152400"/>
          </a:xfrm>
        </p:grpSpPr>
        <p:cxnSp>
          <p:nvCxnSpPr>
            <p:cNvPr id="37" name="Straight Connector 36"/>
            <p:cNvCxnSpPr/>
            <p:nvPr/>
          </p:nvCxnSpPr>
          <p:spPr>
            <a:xfrm flipH="1">
              <a:off x="1341782" y="3036717"/>
              <a:ext cx="1"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341781" y="3112917"/>
              <a:ext cx="7042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260389" y="3112917"/>
              <a:ext cx="81392" cy="7620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1" name="Elbow Connector 40"/>
          <p:cNvCxnSpPr/>
          <p:nvPr/>
        </p:nvCxnSpPr>
        <p:spPr>
          <a:xfrm>
            <a:off x="6823886" y="3043541"/>
            <a:ext cx="1225087" cy="14753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42" name="Elbow Connector 41"/>
          <p:cNvCxnSpPr>
            <a:endCxn id="24" idx="0"/>
          </p:cNvCxnSpPr>
          <p:nvPr/>
        </p:nvCxnSpPr>
        <p:spPr>
          <a:xfrm rot="10800000" flipV="1">
            <a:off x="5225863" y="3050775"/>
            <a:ext cx="1181766" cy="138341"/>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197641" y="3347024"/>
            <a:ext cx="1166088" cy="338554"/>
          </a:xfrm>
          <a:prstGeom prst="rect">
            <a:avLst/>
          </a:prstGeom>
          <a:noFill/>
        </p:spPr>
        <p:txBody>
          <a:bodyPr wrap="none" rtlCol="0">
            <a:spAutoFit/>
          </a:bodyPr>
          <a:lstStyle/>
          <a:p>
            <a:pPr algn="ctr"/>
            <a:r>
              <a:rPr lang="en-US" sz="1600" i="1" dirty="0" smtClean="0"/>
              <a:t>Data Model</a:t>
            </a:r>
            <a:endParaRPr lang="en-US" sz="1600" i="1" dirty="0"/>
          </a:p>
        </p:txBody>
      </p:sp>
    </p:spTree>
    <p:extLst>
      <p:ext uri="{BB962C8B-B14F-4D97-AF65-F5344CB8AC3E}">
        <p14:creationId xmlns:p14="http://schemas.microsoft.com/office/powerpoint/2010/main" val="21864402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admin.realcomm.com/filecabinet/Image/000000/ChasmChar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descr="http://admin.realcomm.com/filecabinet/Image/000000/ChasmChar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 name="Title 5"/>
          <p:cNvSpPr>
            <a:spLocks noGrp="1"/>
          </p:cNvSpPr>
          <p:nvPr>
            <p:ph type="title"/>
          </p:nvPr>
        </p:nvSpPr>
        <p:spPr>
          <a:xfrm>
            <a:off x="2055943" y="1666702"/>
            <a:ext cx="6438769" cy="1021556"/>
          </a:xfrm>
        </p:spPr>
        <p:txBody>
          <a:bodyPr>
            <a:normAutofit fontScale="90000"/>
          </a:bodyPr>
          <a:lstStyle/>
          <a:p>
            <a:r>
              <a:rPr lang="en-US" dirty="0"/>
              <a:t>Easier installation &amp; </a:t>
            </a:r>
            <a:r>
              <a:rPr lang="en-US" dirty="0" smtClean="0"/>
              <a:t>upgrades</a:t>
            </a:r>
            <a:endParaRPr lang="en-US" dirty="0"/>
          </a:p>
        </p:txBody>
      </p:sp>
      <p:pic>
        <p:nvPicPr>
          <p:cNvPr id="7" name="Picture 6" descr="UPGRAD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13" y="1706183"/>
            <a:ext cx="962733" cy="1106424"/>
          </a:xfrm>
          <a:prstGeom prst="rect">
            <a:avLst/>
          </a:prstGeom>
        </p:spPr>
      </p:pic>
    </p:spTree>
    <p:extLst>
      <p:ext uri="{BB962C8B-B14F-4D97-AF65-F5344CB8AC3E}">
        <p14:creationId xmlns:p14="http://schemas.microsoft.com/office/powerpoint/2010/main" val="26653099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Composer and Deployment Tool</a:t>
            </a:r>
            <a:endParaRPr lang="en-US" dirty="0"/>
          </a:p>
        </p:txBody>
      </p:sp>
      <p:sp>
        <p:nvSpPr>
          <p:cNvPr id="4" name="Content Placeholder 3"/>
          <p:cNvSpPr>
            <a:spLocks noGrp="1"/>
          </p:cNvSpPr>
          <p:nvPr>
            <p:ph idx="1"/>
          </p:nvPr>
        </p:nvSpPr>
        <p:spPr/>
        <p:txBody>
          <a:bodyPr/>
          <a:lstStyle/>
          <a:p>
            <a:r>
              <a:rPr lang="en-US" dirty="0" smtClean="0"/>
              <a:t>Command line for advanced users</a:t>
            </a:r>
          </a:p>
          <a:p>
            <a:r>
              <a:rPr lang="en-US" dirty="0" smtClean="0"/>
              <a:t>Web based for simpler use cases</a:t>
            </a:r>
          </a:p>
          <a:p>
            <a:r>
              <a:rPr lang="en-US" dirty="0" smtClean="0"/>
              <a:t>Modules, extensions, faster patches</a:t>
            </a:r>
          </a:p>
          <a:p>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223" t="31016" r="86724" b="61587"/>
          <a:stretch/>
        </p:blipFill>
        <p:spPr bwMode="auto">
          <a:xfrm>
            <a:off x="1071657" y="3317093"/>
            <a:ext cx="79057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921934" y="3401761"/>
            <a:ext cx="6366933" cy="523220"/>
          </a:xfrm>
          <a:prstGeom prst="rect">
            <a:avLst/>
          </a:prstGeom>
          <a:noFill/>
        </p:spPr>
        <p:txBody>
          <a:bodyPr wrap="square" rtlCol="0">
            <a:spAutoFit/>
          </a:bodyPr>
          <a:lstStyle/>
          <a:p>
            <a:r>
              <a:rPr lang="en-US" sz="2800" dirty="0" err="1"/>
              <a:t>m</a:t>
            </a:r>
            <a:r>
              <a:rPr lang="en-US" sz="2800" dirty="0" err="1" smtClean="0"/>
              <a:t>agento</a:t>
            </a:r>
            <a:r>
              <a:rPr lang="en-US" sz="2800" dirty="0" smtClean="0"/>
              <a:t>/</a:t>
            </a:r>
            <a:r>
              <a:rPr lang="en-US" sz="2800" dirty="0" err="1" smtClean="0"/>
              <a:t>magento</a:t>
            </a:r>
            <a:r>
              <a:rPr lang="en-US" sz="2800" dirty="0"/>
              <a:t>-composer-installer</a:t>
            </a:r>
            <a:endParaRPr lang="uk-UA" sz="2800" dirty="0"/>
          </a:p>
        </p:txBody>
      </p:sp>
      <p:pic>
        <p:nvPicPr>
          <p:cNvPr id="3" name="Picture 2"/>
          <p:cNvPicPr>
            <a:picLocks noChangeAspect="1"/>
          </p:cNvPicPr>
          <p:nvPr/>
        </p:nvPicPr>
        <p:blipFill>
          <a:blip r:embed="rId3"/>
          <a:stretch>
            <a:fillRect/>
          </a:stretch>
        </p:blipFill>
        <p:spPr>
          <a:xfrm>
            <a:off x="6760360" y="872067"/>
            <a:ext cx="1891207" cy="2244232"/>
          </a:xfrm>
          <a:prstGeom prst="rect">
            <a:avLst/>
          </a:prstGeom>
        </p:spPr>
      </p:pic>
    </p:spTree>
    <p:extLst>
      <p:ext uri="{BB962C8B-B14F-4D97-AF65-F5344CB8AC3E}">
        <p14:creationId xmlns:p14="http://schemas.microsoft.com/office/powerpoint/2010/main" val="390223705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admin.realcomm.com/filecabinet/Image/000000/ChasmChar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descr="http://admin.realcomm.com/filecabinet/Image/000000/ChasmChar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 name="Title 5"/>
          <p:cNvSpPr>
            <a:spLocks noGrp="1"/>
          </p:cNvSpPr>
          <p:nvPr>
            <p:ph type="title"/>
          </p:nvPr>
        </p:nvSpPr>
        <p:spPr>
          <a:xfrm>
            <a:off x="2125833" y="1860708"/>
            <a:ext cx="6368879" cy="1021556"/>
          </a:xfrm>
        </p:spPr>
        <p:txBody>
          <a:bodyPr>
            <a:normAutofit fontScale="90000"/>
          </a:bodyPr>
          <a:lstStyle/>
          <a:p>
            <a:r>
              <a:rPr lang="en-US" dirty="0"/>
              <a:t>High code quality &amp; testing</a:t>
            </a:r>
            <a:br>
              <a:rPr lang="en-US" dirty="0"/>
            </a:br>
            <a:endParaRPr lang="en-US" dirty="0"/>
          </a:p>
        </p:txBody>
      </p:sp>
      <p:pic>
        <p:nvPicPr>
          <p:cNvPr id="8" name="Picture 7" descr="quality-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639" y="1643932"/>
            <a:ext cx="962733" cy="1106424"/>
          </a:xfrm>
          <a:prstGeom prst="rect">
            <a:avLst/>
          </a:prstGeom>
        </p:spPr>
      </p:pic>
    </p:spTree>
    <p:extLst>
      <p:ext uri="{BB962C8B-B14F-4D97-AF65-F5344CB8AC3E}">
        <p14:creationId xmlns:p14="http://schemas.microsoft.com/office/powerpoint/2010/main" val="202259116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Test Automation</a:t>
            </a:r>
            <a:endParaRPr lang="en-US" dirty="0"/>
          </a:p>
        </p:txBody>
      </p:sp>
      <p:sp>
        <p:nvSpPr>
          <p:cNvPr id="9" name="Content Placeholder 8"/>
          <p:cNvSpPr>
            <a:spLocks noGrp="1"/>
          </p:cNvSpPr>
          <p:nvPr>
            <p:ph idx="1"/>
          </p:nvPr>
        </p:nvSpPr>
        <p:spPr>
          <a:xfrm>
            <a:off x="457200" y="1200151"/>
            <a:ext cx="8229600" cy="2499780"/>
          </a:xfrm>
        </p:spPr>
        <p:txBody>
          <a:bodyPr>
            <a:normAutofit fontScale="85000" lnSpcReduction="10000"/>
          </a:bodyPr>
          <a:lstStyle/>
          <a:p>
            <a:r>
              <a:rPr lang="en-US" dirty="0" smtClean="0"/>
              <a:t>Full set of tests: Unit, Integration, Static, Legacy</a:t>
            </a:r>
          </a:p>
          <a:p>
            <a:r>
              <a:rPr lang="en-US" dirty="0" smtClean="0"/>
              <a:t>Functional Test – Magento Testing Framework (MTF)</a:t>
            </a:r>
          </a:p>
          <a:p>
            <a:r>
              <a:rPr lang="en-US" dirty="0" smtClean="0"/>
              <a:t>Continuous Integration &amp; Continuous Delivery</a:t>
            </a:r>
          </a:p>
          <a:p>
            <a:r>
              <a:rPr lang="en-US" dirty="0" smtClean="0"/>
              <a:t>Performance Testing</a:t>
            </a:r>
          </a:p>
          <a:p>
            <a:r>
              <a:rPr lang="en-US" dirty="0" smtClean="0"/>
              <a:t>Regression Testing</a:t>
            </a:r>
            <a:endParaRPr lang="en-US" dirty="0"/>
          </a:p>
        </p:txBody>
      </p:sp>
      <p:pic>
        <p:nvPicPr>
          <p:cNvPr id="5" name="Picture 4"/>
          <p:cNvPicPr>
            <a:picLocks noChangeAspect="1"/>
          </p:cNvPicPr>
          <p:nvPr/>
        </p:nvPicPr>
        <p:blipFill>
          <a:blip r:embed="rId2"/>
          <a:stretch>
            <a:fillRect/>
          </a:stretch>
        </p:blipFill>
        <p:spPr>
          <a:xfrm>
            <a:off x="7162129" y="2736434"/>
            <a:ext cx="1430867" cy="1430867"/>
          </a:xfrm>
          <a:prstGeom prst="rect">
            <a:avLst/>
          </a:prstGeom>
        </p:spPr>
      </p:pic>
      <p:pic>
        <p:nvPicPr>
          <p:cNvPr id="6" name="Picture 5"/>
          <p:cNvPicPr>
            <a:picLocks noChangeAspect="1"/>
          </p:cNvPicPr>
          <p:nvPr/>
        </p:nvPicPr>
        <p:blipFill>
          <a:blip r:embed="rId3"/>
          <a:stretch>
            <a:fillRect/>
          </a:stretch>
        </p:blipFill>
        <p:spPr>
          <a:xfrm>
            <a:off x="5397499" y="2687658"/>
            <a:ext cx="1579033" cy="1579033"/>
          </a:xfrm>
          <a:prstGeom prst="rect">
            <a:avLst/>
          </a:prstGeom>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223" t="31016" r="86724" b="61587"/>
          <a:stretch/>
        </p:blipFill>
        <p:spPr bwMode="auto">
          <a:xfrm>
            <a:off x="1071657" y="3615263"/>
            <a:ext cx="79057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921934" y="3706557"/>
            <a:ext cx="6366933" cy="523220"/>
          </a:xfrm>
          <a:prstGeom prst="rect">
            <a:avLst/>
          </a:prstGeom>
          <a:noFill/>
        </p:spPr>
        <p:txBody>
          <a:bodyPr wrap="square" rtlCol="0">
            <a:spAutoFit/>
          </a:bodyPr>
          <a:lstStyle/>
          <a:p>
            <a:r>
              <a:rPr lang="en-US" sz="2800" dirty="0" err="1"/>
              <a:t>m</a:t>
            </a:r>
            <a:r>
              <a:rPr lang="en-US" sz="2800" dirty="0" err="1" smtClean="0"/>
              <a:t>agento</a:t>
            </a:r>
            <a:r>
              <a:rPr lang="en-US" sz="2800" dirty="0" smtClean="0"/>
              <a:t>/</a:t>
            </a:r>
            <a:r>
              <a:rPr lang="en-US" sz="2800" dirty="0" err="1" smtClean="0"/>
              <a:t>mtf</a:t>
            </a:r>
            <a:endParaRPr lang="uk-UA" sz="2800" dirty="0"/>
          </a:p>
        </p:txBody>
      </p:sp>
    </p:spTree>
    <p:extLst>
      <p:ext uri="{BB962C8B-B14F-4D97-AF65-F5344CB8AC3E}">
        <p14:creationId xmlns:p14="http://schemas.microsoft.com/office/powerpoint/2010/main" val="375613123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admin.realcomm.com/filecabinet/Image/000000/ChasmChar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descr="http://admin.realcomm.com/filecabinet/Image/000000/ChasmChar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Title 4"/>
          <p:cNvSpPr>
            <a:spLocks noGrp="1"/>
          </p:cNvSpPr>
          <p:nvPr>
            <p:ph type="title"/>
          </p:nvPr>
        </p:nvSpPr>
        <p:spPr>
          <a:xfrm>
            <a:off x="2027361" y="2111018"/>
            <a:ext cx="7026455" cy="1021556"/>
          </a:xfrm>
        </p:spPr>
        <p:txBody>
          <a:bodyPr>
            <a:normAutofit/>
          </a:bodyPr>
          <a:lstStyle/>
          <a:p>
            <a:r>
              <a:rPr lang="en-US" dirty="0" smtClean="0"/>
              <a:t>Conclusions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90" y="2105929"/>
            <a:ext cx="763251" cy="764169"/>
          </a:xfrm>
          <a:prstGeom prst="rect">
            <a:avLst/>
          </a:prstGeom>
        </p:spPr>
      </p:pic>
    </p:spTree>
    <p:extLst>
      <p:ext uri="{BB962C8B-B14F-4D97-AF65-F5344CB8AC3E}">
        <p14:creationId xmlns:p14="http://schemas.microsoft.com/office/powerpoint/2010/main" val="244403271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a Nutshell</a:t>
            </a:r>
            <a:endParaRPr lang="en-US" dirty="0"/>
          </a:p>
        </p:txBody>
      </p:sp>
      <p:sp>
        <p:nvSpPr>
          <p:cNvPr id="5" name="Content Placeholder 4"/>
          <p:cNvSpPr>
            <a:spLocks noGrp="1"/>
          </p:cNvSpPr>
          <p:nvPr>
            <p:ph idx="1"/>
          </p:nvPr>
        </p:nvSpPr>
        <p:spPr/>
        <p:txBody>
          <a:bodyPr/>
          <a:lstStyle/>
          <a:p>
            <a:r>
              <a:rPr lang="en-US" dirty="0" smtClean="0"/>
              <a:t>On track time-wise</a:t>
            </a:r>
          </a:p>
          <a:p>
            <a:r>
              <a:rPr lang="en-US" dirty="0" smtClean="0"/>
              <a:t>Upgrade of tech stack</a:t>
            </a:r>
          </a:p>
          <a:p>
            <a:r>
              <a:rPr lang="en-US" dirty="0" smtClean="0"/>
              <a:t>Decoupling and cleaning up the code base</a:t>
            </a:r>
          </a:p>
          <a:p>
            <a:r>
              <a:rPr lang="en-US" dirty="0" smtClean="0"/>
              <a:t>Controlling cross module dependencies better</a:t>
            </a:r>
          </a:p>
          <a:p>
            <a:r>
              <a:rPr lang="en-US" dirty="0" smtClean="0"/>
              <a:t>Marching towards full test automation</a:t>
            </a:r>
            <a:endParaRPr lang="en-US" dirty="0"/>
          </a:p>
        </p:txBody>
      </p:sp>
    </p:spTree>
    <p:extLst>
      <p:ext uri="{BB962C8B-B14F-4D97-AF65-F5344CB8AC3E}">
        <p14:creationId xmlns:p14="http://schemas.microsoft.com/office/powerpoint/2010/main" val="5852912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TextBox 3"/>
          <p:cNvSpPr txBox="1"/>
          <p:nvPr/>
        </p:nvSpPr>
        <p:spPr>
          <a:xfrm>
            <a:off x="2044840" y="1443486"/>
            <a:ext cx="1678216" cy="523220"/>
          </a:xfrm>
          <a:prstGeom prst="rect">
            <a:avLst/>
          </a:prstGeom>
          <a:noFill/>
        </p:spPr>
        <p:txBody>
          <a:bodyPr wrap="none" rtlCol="0">
            <a:spAutoFit/>
          </a:bodyPr>
          <a:lstStyle/>
          <a:p>
            <a:r>
              <a:rPr lang="en-US" sz="2800" dirty="0" smtClean="0"/>
              <a:t>@akent99</a:t>
            </a:r>
            <a:endParaRPr lang="en-US" sz="2800" dirty="0"/>
          </a:p>
        </p:txBody>
      </p:sp>
      <p:sp>
        <p:nvSpPr>
          <p:cNvPr id="5" name="TextBox 4"/>
          <p:cNvSpPr txBox="1"/>
          <p:nvPr/>
        </p:nvSpPr>
        <p:spPr>
          <a:xfrm>
            <a:off x="2044840" y="2038478"/>
            <a:ext cx="4340740" cy="523220"/>
          </a:xfrm>
          <a:prstGeom prst="rect">
            <a:avLst/>
          </a:prstGeom>
          <a:noFill/>
        </p:spPr>
        <p:txBody>
          <a:bodyPr wrap="none" rtlCol="0">
            <a:spAutoFit/>
          </a:bodyPr>
          <a:lstStyle/>
          <a:p>
            <a:r>
              <a:rPr lang="en-US" sz="2800" dirty="0"/>
              <a:t>https://</a:t>
            </a:r>
            <a:r>
              <a:rPr lang="en-US" sz="2800" dirty="0" smtClean="0"/>
              <a:t>github.com/alankent</a:t>
            </a:r>
            <a:endParaRPr lang="en-US" sz="2800" dirty="0"/>
          </a:p>
        </p:txBody>
      </p:sp>
      <p:pic>
        <p:nvPicPr>
          <p:cNvPr id="1026" name="Picture 2" descr="https://assets-cdn.github.com/images/modules/logos_page/GitHub-Mar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511" y="2038478"/>
            <a:ext cx="578201" cy="578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gpht.com/MWg4AbmzuMK7Gkyj4Poo6zocEp2cF_wc6Uy2zJPZ2n96mSY3glx1txni9bvzL2-21dQ=w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512" y="1443486"/>
            <a:ext cx="545580" cy="5455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gpht.com/R1XiZQk5LhoqVQ4xi4hiVDx81ioZcGiWDBYS_ebyD1vJ_Lkkfr8SI0FEavZoKepaImg=w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211" y="2677248"/>
            <a:ext cx="499429" cy="4994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44840" y="2677248"/>
            <a:ext cx="4870308" cy="523220"/>
          </a:xfrm>
          <a:prstGeom prst="rect">
            <a:avLst/>
          </a:prstGeom>
          <a:noFill/>
        </p:spPr>
        <p:txBody>
          <a:bodyPr wrap="none" rtlCol="0">
            <a:spAutoFit/>
          </a:bodyPr>
          <a:lstStyle/>
          <a:p>
            <a:r>
              <a:rPr lang="en-US" sz="2800" dirty="0"/>
              <a:t>http://alankent.wordpress.com/</a:t>
            </a:r>
          </a:p>
        </p:txBody>
      </p:sp>
      <p:pic>
        <p:nvPicPr>
          <p:cNvPr id="1032" name="Picture 8" descr="http://upload.wikimedia.org/wikipedia/commons/7/79/Docker_(container_engine)_logo.png"/>
          <p:cNvPicPr>
            <a:picLocks noChangeAspect="1" noChangeArrowheads="1"/>
          </p:cNvPicPr>
          <p:nvPr/>
        </p:nvPicPr>
        <p:blipFill rotWithShape="1">
          <a:blip r:embed="rId5">
            <a:extLst>
              <a:ext uri="{28A0092B-C50C-407E-A947-70E740481C1C}">
                <a14:useLocalDpi xmlns:a14="http://schemas.microsoft.com/office/drawing/2010/main" val="0"/>
              </a:ext>
            </a:extLst>
          </a:blip>
          <a:srcRect r="57338"/>
          <a:stretch/>
        </p:blipFill>
        <p:spPr bwMode="auto">
          <a:xfrm>
            <a:off x="1130722" y="3368498"/>
            <a:ext cx="758405" cy="4248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044840" y="3306759"/>
            <a:ext cx="6349050" cy="461665"/>
          </a:xfrm>
          <a:prstGeom prst="rect">
            <a:avLst/>
          </a:prstGeom>
        </p:spPr>
        <p:txBody>
          <a:bodyPr wrap="square">
            <a:spAutoFit/>
          </a:bodyPr>
          <a:lstStyle/>
          <a:p>
            <a:r>
              <a:rPr lang="en-US" sz="2400" dirty="0"/>
              <a:t>https://registry.hub.docker.com/repos/alankent/</a:t>
            </a:r>
          </a:p>
        </p:txBody>
      </p:sp>
    </p:spTree>
    <p:extLst>
      <p:ext uri="{BB962C8B-B14F-4D97-AF65-F5344CB8AC3E}">
        <p14:creationId xmlns:p14="http://schemas.microsoft.com/office/powerpoint/2010/main" val="34104670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605"/>
            <a:ext cx="8229600" cy="857250"/>
          </a:xfrm>
        </p:spPr>
        <p:txBody>
          <a:bodyPr/>
          <a:lstStyle/>
          <a:p>
            <a:r>
              <a:rPr lang="en-US" dirty="0" smtClean="0"/>
              <a:t>Product and Software Versions</a:t>
            </a:r>
            <a:endParaRPr lang="en-US" dirty="0"/>
          </a:p>
        </p:txBody>
      </p:sp>
      <p:sp>
        <p:nvSpPr>
          <p:cNvPr id="3" name="TextBox 2"/>
          <p:cNvSpPr txBox="1"/>
          <p:nvPr/>
        </p:nvSpPr>
        <p:spPr>
          <a:xfrm>
            <a:off x="1683030" y="1399617"/>
            <a:ext cx="657552" cy="646331"/>
          </a:xfrm>
          <a:prstGeom prst="rect">
            <a:avLst/>
          </a:prstGeom>
          <a:noFill/>
        </p:spPr>
        <p:txBody>
          <a:bodyPr wrap="none" rtlCol="0">
            <a:spAutoFit/>
          </a:bodyPr>
          <a:lstStyle/>
          <a:p>
            <a:r>
              <a:rPr lang="en-US" sz="3600" b="1" dirty="0" smtClean="0">
                <a:solidFill>
                  <a:schemeClr val="accent6">
                    <a:lumMod val="75000"/>
                  </a:schemeClr>
                </a:solidFill>
              </a:rPr>
              <a:t>CE</a:t>
            </a:r>
            <a:endParaRPr lang="en-US" sz="3600" b="1" dirty="0">
              <a:solidFill>
                <a:schemeClr val="accent6">
                  <a:lumMod val="75000"/>
                </a:schemeClr>
              </a:solidFill>
            </a:endParaRPr>
          </a:p>
        </p:txBody>
      </p:sp>
      <p:sp>
        <p:nvSpPr>
          <p:cNvPr id="4" name="TextBox 3"/>
          <p:cNvSpPr txBox="1"/>
          <p:nvPr/>
        </p:nvSpPr>
        <p:spPr>
          <a:xfrm>
            <a:off x="3723860" y="1399616"/>
            <a:ext cx="657552" cy="646331"/>
          </a:xfrm>
          <a:prstGeom prst="rect">
            <a:avLst/>
          </a:prstGeom>
          <a:noFill/>
        </p:spPr>
        <p:txBody>
          <a:bodyPr wrap="none" rtlCol="0">
            <a:spAutoFit/>
          </a:bodyPr>
          <a:lstStyle/>
          <a:p>
            <a:r>
              <a:rPr lang="en-US" sz="3600" b="1" dirty="0" smtClean="0">
                <a:solidFill>
                  <a:schemeClr val="accent6">
                    <a:lumMod val="75000"/>
                  </a:schemeClr>
                </a:solidFill>
              </a:rPr>
              <a:t>EE</a:t>
            </a:r>
            <a:endParaRPr lang="en-US" sz="3600" b="1" dirty="0">
              <a:solidFill>
                <a:schemeClr val="accent6">
                  <a:lumMod val="75000"/>
                </a:schemeClr>
              </a:solidFill>
            </a:endParaRPr>
          </a:p>
        </p:txBody>
      </p:sp>
      <p:sp>
        <p:nvSpPr>
          <p:cNvPr id="5" name="TextBox 4"/>
          <p:cNvSpPr txBox="1"/>
          <p:nvPr/>
        </p:nvSpPr>
        <p:spPr>
          <a:xfrm>
            <a:off x="5082504" y="1286971"/>
            <a:ext cx="2715167" cy="1015663"/>
          </a:xfrm>
          <a:prstGeom prst="rect">
            <a:avLst/>
          </a:prstGeom>
          <a:noFill/>
        </p:spPr>
        <p:txBody>
          <a:bodyPr wrap="none" rtlCol="0">
            <a:spAutoFit/>
          </a:bodyPr>
          <a:lstStyle/>
          <a:p>
            <a:pPr algn="ctr"/>
            <a:r>
              <a:rPr lang="en-US" sz="3600" b="1" dirty="0" smtClean="0">
                <a:solidFill>
                  <a:schemeClr val="bg1">
                    <a:lumMod val="65000"/>
                  </a:schemeClr>
                </a:solidFill>
              </a:rPr>
              <a:t>Verticals?</a:t>
            </a:r>
          </a:p>
          <a:p>
            <a:r>
              <a:rPr lang="en-US" sz="2400" b="1" dirty="0" smtClean="0">
                <a:solidFill>
                  <a:schemeClr val="bg1">
                    <a:lumMod val="65000"/>
                  </a:schemeClr>
                </a:solidFill>
              </a:rPr>
              <a:t>(Fashion &amp; Apparel)</a:t>
            </a:r>
            <a:endParaRPr lang="en-US" sz="2400" b="1" dirty="0">
              <a:solidFill>
                <a:schemeClr val="bg1">
                  <a:lumMod val="65000"/>
                </a:schemeClr>
              </a:solidFill>
            </a:endParaRPr>
          </a:p>
        </p:txBody>
      </p:sp>
      <p:cxnSp>
        <p:nvCxnSpPr>
          <p:cNvPr id="7" name="Straight Connector 6"/>
          <p:cNvCxnSpPr/>
          <p:nvPr/>
        </p:nvCxnSpPr>
        <p:spPr>
          <a:xfrm flipV="1">
            <a:off x="576470" y="2763082"/>
            <a:ext cx="7798904" cy="19874"/>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322868" y="2107096"/>
            <a:ext cx="1483098" cy="369332"/>
          </a:xfrm>
          <a:prstGeom prst="rect">
            <a:avLst/>
          </a:prstGeom>
          <a:noFill/>
        </p:spPr>
        <p:txBody>
          <a:bodyPr wrap="none" rtlCol="0">
            <a:spAutoFit/>
          </a:bodyPr>
          <a:lstStyle/>
          <a:p>
            <a:pPr algn="ctr"/>
            <a:r>
              <a:rPr lang="en-US" dirty="0" smtClean="0">
                <a:solidFill>
                  <a:schemeClr val="accent6">
                    <a:lumMod val="75000"/>
                  </a:schemeClr>
                </a:solidFill>
              </a:rPr>
              <a:t>2.0    2.1    2.2</a:t>
            </a:r>
            <a:endParaRPr lang="en-US" dirty="0">
              <a:solidFill>
                <a:schemeClr val="accent6">
                  <a:lumMod val="75000"/>
                </a:schemeClr>
              </a:solidFill>
            </a:endParaRPr>
          </a:p>
        </p:txBody>
      </p:sp>
      <p:sp>
        <p:nvSpPr>
          <p:cNvPr id="9" name="TextBox 8"/>
          <p:cNvSpPr txBox="1"/>
          <p:nvPr/>
        </p:nvSpPr>
        <p:spPr>
          <a:xfrm>
            <a:off x="3311087" y="2117968"/>
            <a:ext cx="1483098" cy="369332"/>
          </a:xfrm>
          <a:prstGeom prst="rect">
            <a:avLst/>
          </a:prstGeom>
          <a:noFill/>
        </p:spPr>
        <p:txBody>
          <a:bodyPr wrap="none" rtlCol="0">
            <a:spAutoFit/>
          </a:bodyPr>
          <a:lstStyle/>
          <a:p>
            <a:pPr algn="ctr"/>
            <a:r>
              <a:rPr lang="en-US" dirty="0" smtClean="0">
                <a:solidFill>
                  <a:schemeClr val="accent6">
                    <a:lumMod val="75000"/>
                  </a:schemeClr>
                </a:solidFill>
              </a:rPr>
              <a:t>2.0    2.1    2.2</a:t>
            </a:r>
            <a:endParaRPr lang="en-US" dirty="0">
              <a:solidFill>
                <a:schemeClr val="accent6">
                  <a:lumMod val="75000"/>
                </a:schemeClr>
              </a:solidFill>
            </a:endParaRPr>
          </a:p>
        </p:txBody>
      </p:sp>
      <p:sp>
        <p:nvSpPr>
          <p:cNvPr id="10" name="TextBox 9"/>
          <p:cNvSpPr txBox="1"/>
          <p:nvPr/>
        </p:nvSpPr>
        <p:spPr>
          <a:xfrm>
            <a:off x="5698538" y="2267988"/>
            <a:ext cx="1483098" cy="369332"/>
          </a:xfrm>
          <a:prstGeom prst="rect">
            <a:avLst/>
          </a:prstGeom>
          <a:noFill/>
        </p:spPr>
        <p:txBody>
          <a:bodyPr wrap="none" rtlCol="0">
            <a:spAutoFit/>
          </a:bodyPr>
          <a:lstStyle/>
          <a:p>
            <a:pPr algn="ctr"/>
            <a:r>
              <a:rPr lang="en-US" dirty="0" smtClean="0">
                <a:solidFill>
                  <a:schemeClr val="bg1">
                    <a:lumMod val="65000"/>
                  </a:schemeClr>
                </a:solidFill>
              </a:rPr>
              <a:t>1.0    1.1    2.0</a:t>
            </a:r>
            <a:endParaRPr lang="en-US" dirty="0">
              <a:solidFill>
                <a:schemeClr val="bg1">
                  <a:lumMod val="65000"/>
                </a:schemeClr>
              </a:solidFill>
            </a:endParaRPr>
          </a:p>
        </p:txBody>
      </p:sp>
      <p:sp>
        <p:nvSpPr>
          <p:cNvPr id="11" name="TextBox 10"/>
          <p:cNvSpPr txBox="1"/>
          <p:nvPr/>
        </p:nvSpPr>
        <p:spPr>
          <a:xfrm>
            <a:off x="490338" y="2763082"/>
            <a:ext cx="901209" cy="338554"/>
          </a:xfrm>
          <a:prstGeom prst="rect">
            <a:avLst/>
          </a:prstGeom>
          <a:noFill/>
        </p:spPr>
        <p:txBody>
          <a:bodyPr wrap="none" rtlCol="0">
            <a:spAutoFit/>
          </a:bodyPr>
          <a:lstStyle/>
          <a:p>
            <a:r>
              <a:rPr lang="en-US" sz="1600" i="1" dirty="0" smtClean="0"/>
              <a:t>Modules</a:t>
            </a:r>
            <a:endParaRPr lang="en-US" sz="1600" i="1" dirty="0"/>
          </a:p>
        </p:txBody>
      </p:sp>
      <p:sp>
        <p:nvSpPr>
          <p:cNvPr id="12" name="TextBox 11"/>
          <p:cNvSpPr txBox="1"/>
          <p:nvPr/>
        </p:nvSpPr>
        <p:spPr>
          <a:xfrm>
            <a:off x="2120353" y="3089268"/>
            <a:ext cx="97975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600" b="1" dirty="0" smtClean="0">
                <a:solidFill>
                  <a:srgbClr val="7030A0"/>
                </a:solidFill>
              </a:rPr>
              <a:t>Cart</a:t>
            </a:r>
            <a:endParaRPr lang="en-US" sz="3600" b="1" dirty="0">
              <a:solidFill>
                <a:srgbClr val="7030A0"/>
              </a:solidFill>
            </a:endParaRPr>
          </a:p>
        </p:txBody>
      </p:sp>
      <p:sp>
        <p:nvSpPr>
          <p:cNvPr id="13" name="TextBox 12"/>
          <p:cNvSpPr txBox="1"/>
          <p:nvPr/>
        </p:nvSpPr>
        <p:spPr>
          <a:xfrm>
            <a:off x="3869638" y="3223301"/>
            <a:ext cx="1616981"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600" b="1" dirty="0" smtClean="0">
                <a:solidFill>
                  <a:schemeClr val="accent5">
                    <a:lumMod val="75000"/>
                  </a:schemeClr>
                </a:solidFill>
              </a:rPr>
              <a:t>Catalog</a:t>
            </a:r>
            <a:endParaRPr lang="en-US" sz="3600" b="1" dirty="0">
              <a:solidFill>
                <a:schemeClr val="accent5">
                  <a:lumMod val="75000"/>
                </a:schemeClr>
              </a:solidFill>
            </a:endParaRPr>
          </a:p>
        </p:txBody>
      </p:sp>
      <p:sp>
        <p:nvSpPr>
          <p:cNvPr id="14" name="TextBox 13"/>
          <p:cNvSpPr txBox="1"/>
          <p:nvPr/>
        </p:nvSpPr>
        <p:spPr>
          <a:xfrm>
            <a:off x="6280381" y="3060672"/>
            <a:ext cx="116089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600" b="1" dirty="0" smtClean="0">
                <a:solidFill>
                  <a:schemeClr val="accent2">
                    <a:lumMod val="75000"/>
                  </a:schemeClr>
                </a:solidFill>
              </a:rPr>
              <a:t>Sales</a:t>
            </a:r>
            <a:endParaRPr lang="en-US" sz="3600" b="1" dirty="0">
              <a:solidFill>
                <a:schemeClr val="accent2">
                  <a:lumMod val="75000"/>
                </a:schemeClr>
              </a:solidFill>
            </a:endParaRPr>
          </a:p>
        </p:txBody>
      </p:sp>
      <p:sp>
        <p:nvSpPr>
          <p:cNvPr id="15" name="TextBox 14"/>
          <p:cNvSpPr txBox="1"/>
          <p:nvPr/>
        </p:nvSpPr>
        <p:spPr>
          <a:xfrm>
            <a:off x="1714798" y="3735599"/>
            <a:ext cx="1790875" cy="307777"/>
          </a:xfrm>
          <a:prstGeom prst="rect">
            <a:avLst/>
          </a:prstGeom>
          <a:noFill/>
        </p:spPr>
        <p:txBody>
          <a:bodyPr wrap="none" rtlCol="0">
            <a:spAutoFit/>
          </a:bodyPr>
          <a:lstStyle/>
          <a:p>
            <a:pPr algn="ctr"/>
            <a:r>
              <a:rPr lang="en-US" sz="1400" dirty="0" smtClean="0">
                <a:solidFill>
                  <a:srgbClr val="7030A0"/>
                </a:solidFill>
              </a:rPr>
              <a:t>10.0.0   10.0.1   10.1.0</a:t>
            </a:r>
            <a:endParaRPr lang="en-US" sz="1400" dirty="0">
              <a:solidFill>
                <a:srgbClr val="7030A0"/>
              </a:solidFill>
            </a:endParaRPr>
          </a:p>
        </p:txBody>
      </p:sp>
      <p:sp>
        <p:nvSpPr>
          <p:cNvPr id="16" name="TextBox 15"/>
          <p:cNvSpPr txBox="1"/>
          <p:nvPr/>
        </p:nvSpPr>
        <p:spPr>
          <a:xfrm>
            <a:off x="3782692" y="3869632"/>
            <a:ext cx="1790875" cy="307777"/>
          </a:xfrm>
          <a:prstGeom prst="rect">
            <a:avLst/>
          </a:prstGeom>
          <a:noFill/>
        </p:spPr>
        <p:txBody>
          <a:bodyPr wrap="none" rtlCol="0">
            <a:spAutoFit/>
          </a:bodyPr>
          <a:lstStyle/>
          <a:p>
            <a:pPr algn="ctr"/>
            <a:r>
              <a:rPr lang="en-US" sz="1400" dirty="0" smtClean="0">
                <a:solidFill>
                  <a:schemeClr val="accent5">
                    <a:lumMod val="75000"/>
                  </a:schemeClr>
                </a:solidFill>
              </a:rPr>
              <a:t>10.0.0   10.1.0   10.2.0</a:t>
            </a:r>
            <a:endParaRPr lang="en-US" sz="1400" dirty="0">
              <a:solidFill>
                <a:schemeClr val="accent5">
                  <a:lumMod val="75000"/>
                </a:schemeClr>
              </a:solidFill>
            </a:endParaRPr>
          </a:p>
        </p:txBody>
      </p:sp>
      <p:sp>
        <p:nvSpPr>
          <p:cNvPr id="17" name="TextBox 16"/>
          <p:cNvSpPr txBox="1"/>
          <p:nvPr/>
        </p:nvSpPr>
        <p:spPr>
          <a:xfrm>
            <a:off x="5965391" y="3698645"/>
            <a:ext cx="1790875" cy="307777"/>
          </a:xfrm>
          <a:prstGeom prst="rect">
            <a:avLst/>
          </a:prstGeom>
          <a:noFill/>
        </p:spPr>
        <p:txBody>
          <a:bodyPr wrap="none" rtlCol="0">
            <a:spAutoFit/>
          </a:bodyPr>
          <a:lstStyle/>
          <a:p>
            <a:pPr algn="ctr"/>
            <a:r>
              <a:rPr lang="en-US" sz="1400" dirty="0" smtClean="0">
                <a:solidFill>
                  <a:schemeClr val="accent2">
                    <a:lumMod val="75000"/>
                  </a:schemeClr>
                </a:solidFill>
              </a:rPr>
              <a:t>10.0.0   11.0.0   12.0.0</a:t>
            </a:r>
            <a:endParaRPr lang="en-US" sz="1400" dirty="0">
              <a:solidFill>
                <a:schemeClr val="accent2">
                  <a:lumMod val="75000"/>
                </a:schemeClr>
              </a:solidFill>
            </a:endParaRPr>
          </a:p>
        </p:txBody>
      </p:sp>
      <p:sp>
        <p:nvSpPr>
          <p:cNvPr id="18" name="TextBox 17"/>
          <p:cNvSpPr txBox="1"/>
          <p:nvPr/>
        </p:nvSpPr>
        <p:spPr>
          <a:xfrm>
            <a:off x="7596462" y="4069687"/>
            <a:ext cx="683200" cy="338554"/>
          </a:xfrm>
          <a:prstGeom prst="rect">
            <a:avLst/>
          </a:prstGeom>
          <a:noFill/>
        </p:spPr>
        <p:txBody>
          <a:bodyPr wrap="none" rtlCol="0">
            <a:spAutoFit/>
          </a:bodyPr>
          <a:lstStyle/>
          <a:p>
            <a:r>
              <a:rPr lang="en-US" sz="1600" dirty="0" smtClean="0">
                <a:solidFill>
                  <a:schemeClr val="bg1">
                    <a:lumMod val="65000"/>
                  </a:schemeClr>
                </a:solidFill>
              </a:rPr>
              <a:t>? = 10</a:t>
            </a:r>
            <a:endParaRPr lang="en-US" sz="1600" dirty="0">
              <a:solidFill>
                <a:schemeClr val="bg1">
                  <a:lumMod val="65000"/>
                </a:schemeClr>
              </a:solidFill>
            </a:endParaRPr>
          </a:p>
        </p:txBody>
      </p:sp>
      <p:sp>
        <p:nvSpPr>
          <p:cNvPr id="19" name="TextBox 18"/>
          <p:cNvSpPr txBox="1"/>
          <p:nvPr/>
        </p:nvSpPr>
        <p:spPr>
          <a:xfrm>
            <a:off x="483714" y="2451662"/>
            <a:ext cx="912429" cy="338554"/>
          </a:xfrm>
          <a:prstGeom prst="rect">
            <a:avLst/>
          </a:prstGeom>
          <a:noFill/>
        </p:spPr>
        <p:txBody>
          <a:bodyPr wrap="none" rtlCol="0">
            <a:spAutoFit/>
          </a:bodyPr>
          <a:lstStyle/>
          <a:p>
            <a:r>
              <a:rPr lang="en-US" sz="1600" i="1" dirty="0" smtClean="0"/>
              <a:t>Products</a:t>
            </a:r>
            <a:endParaRPr lang="en-US" sz="1600" i="1" dirty="0"/>
          </a:p>
        </p:txBody>
      </p:sp>
    </p:spTree>
    <p:extLst>
      <p:ext uri="{BB962C8B-B14F-4D97-AF65-F5344CB8AC3E}">
        <p14:creationId xmlns:p14="http://schemas.microsoft.com/office/powerpoint/2010/main" val="13649800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0"/>
            <a:ext cx="9143999" cy="5143500"/>
          </a:xfrm>
          <a:prstGeom prst="rect">
            <a:avLst/>
          </a:prstGeom>
        </p:spPr>
      </p:pic>
      <p:sp>
        <p:nvSpPr>
          <p:cNvPr id="10" name="Rectangle 9"/>
          <p:cNvSpPr/>
          <p:nvPr/>
        </p:nvSpPr>
        <p:spPr>
          <a:xfrm>
            <a:off x="430912" y="308440"/>
            <a:ext cx="8282181" cy="560861"/>
          </a:xfrm>
          <a:prstGeom prst="rect">
            <a:avLst/>
          </a:prstGeom>
        </p:spPr>
        <p:txBody>
          <a:bodyPr wrap="none" lIns="0" tIns="0" rIns="0" bIns="0">
            <a:noAutofit/>
          </a:bodyPr>
          <a:lstStyle/>
          <a:p>
            <a:pPr algn="ctr"/>
            <a:r>
              <a:rPr lang="en-US" sz="2200" b="1" spc="100" dirty="0" smtClean="0">
                <a:solidFill>
                  <a:schemeClr val="bg1"/>
                </a:solidFill>
                <a:latin typeface="Arial"/>
                <a:cs typeface="Arial"/>
              </a:rPr>
              <a:t>MAGENTO 2: PLATFORM GOALS</a:t>
            </a:r>
            <a:endParaRPr lang="en-US" sz="2200" b="1" spc="100" dirty="0">
              <a:solidFill>
                <a:schemeClr val="bg1"/>
              </a:solidFill>
              <a:latin typeface="Arial"/>
              <a:cs typeface="Arial"/>
            </a:endParaRPr>
          </a:p>
        </p:txBody>
      </p:sp>
      <p:grpSp>
        <p:nvGrpSpPr>
          <p:cNvPr id="12" name="Group 11"/>
          <p:cNvGrpSpPr/>
          <p:nvPr/>
        </p:nvGrpSpPr>
        <p:grpSpPr>
          <a:xfrm>
            <a:off x="2522461" y="1434394"/>
            <a:ext cx="4148020" cy="2221584"/>
            <a:chOff x="1134533" y="1092195"/>
            <a:chExt cx="6992941" cy="3745258"/>
          </a:xfrm>
        </p:grpSpPr>
        <p:sp>
          <p:nvSpPr>
            <p:cNvPr id="47" name="TextBox 46"/>
            <p:cNvSpPr txBox="1"/>
            <p:nvPr/>
          </p:nvSpPr>
          <p:spPr>
            <a:xfrm>
              <a:off x="3474370" y="2429132"/>
              <a:ext cx="2195264" cy="1128282"/>
            </a:xfrm>
            <a:prstGeom prst="rect">
              <a:avLst/>
            </a:prstGeom>
          </p:spPr>
          <p:txBody>
            <a:bodyPr wrap="square" lIns="0" tIns="0" rIns="0" bIns="0" numCol="1" spcCol="1371600" rtlCol="0">
              <a:noAutofit/>
            </a:bodyPr>
            <a:lstStyle/>
            <a:p>
              <a:pPr algn="ctr"/>
              <a:r>
                <a:rPr lang="en-US" sz="4400" b="1" dirty="0" smtClean="0">
                  <a:solidFill>
                    <a:srgbClr val="FFFFFF"/>
                  </a:solidFill>
                  <a:latin typeface="Arial"/>
                  <a:cs typeface="Arial"/>
                </a:rPr>
                <a:t>M2</a:t>
              </a:r>
              <a:endParaRPr lang="en-US" sz="4400" b="1" baseline="30000" dirty="0">
                <a:solidFill>
                  <a:srgbClr val="FFFFFF"/>
                </a:solidFill>
                <a:latin typeface="Arial"/>
                <a:cs typeface="Arial"/>
              </a:endParaRPr>
            </a:p>
          </p:txBody>
        </p:sp>
        <p:sp>
          <p:nvSpPr>
            <p:cNvPr id="51" name="Freeform 50"/>
            <p:cNvSpPr/>
            <p:nvPr/>
          </p:nvSpPr>
          <p:spPr>
            <a:xfrm>
              <a:off x="1987162" y="1634024"/>
              <a:ext cx="1398016" cy="873655"/>
            </a:xfrm>
            <a:custGeom>
              <a:avLst/>
              <a:gdLst>
                <a:gd name="connsiteX0" fmla="*/ 1532467 w 1532467"/>
                <a:gd name="connsiteY0" fmla="*/ 846667 h 846667"/>
                <a:gd name="connsiteX1" fmla="*/ 863600 w 1532467"/>
                <a:gd name="connsiteY1" fmla="*/ 0 h 846667"/>
                <a:gd name="connsiteX2" fmla="*/ 0 w 1532467"/>
                <a:gd name="connsiteY2" fmla="*/ 25400 h 846667"/>
                <a:gd name="connsiteX3" fmla="*/ 0 w 1532467"/>
                <a:gd name="connsiteY3" fmla="*/ 25400 h 846667"/>
                <a:gd name="connsiteX0" fmla="*/ 1532467 w 1532467"/>
                <a:gd name="connsiteY0" fmla="*/ 827129 h 827129"/>
                <a:gd name="connsiteX1" fmla="*/ 592667 w 1532467"/>
                <a:gd name="connsiteY1" fmla="*/ 0 h 827129"/>
                <a:gd name="connsiteX2" fmla="*/ 0 w 1532467"/>
                <a:gd name="connsiteY2" fmla="*/ 5862 h 827129"/>
                <a:gd name="connsiteX3" fmla="*/ 0 w 1532467"/>
                <a:gd name="connsiteY3" fmla="*/ 5862 h 827129"/>
                <a:gd name="connsiteX0" fmla="*/ 1532467 w 1532467"/>
                <a:gd name="connsiteY0" fmla="*/ 824377 h 824377"/>
                <a:gd name="connsiteX1" fmla="*/ 599822 w 1532467"/>
                <a:gd name="connsiteY1" fmla="*/ 0 h 824377"/>
                <a:gd name="connsiteX2" fmla="*/ 0 w 1532467"/>
                <a:gd name="connsiteY2" fmla="*/ 3110 h 824377"/>
                <a:gd name="connsiteX3" fmla="*/ 0 w 1532467"/>
                <a:gd name="connsiteY3" fmla="*/ 3110 h 824377"/>
                <a:gd name="connsiteX0" fmla="*/ 1772157 w 1772157"/>
                <a:gd name="connsiteY0" fmla="*/ 851896 h 851896"/>
                <a:gd name="connsiteX1" fmla="*/ 599822 w 1772157"/>
                <a:gd name="connsiteY1" fmla="*/ 0 h 851896"/>
                <a:gd name="connsiteX2" fmla="*/ 0 w 1772157"/>
                <a:gd name="connsiteY2" fmla="*/ 3110 h 851896"/>
                <a:gd name="connsiteX3" fmla="*/ 0 w 1772157"/>
                <a:gd name="connsiteY3" fmla="*/ 3110 h 851896"/>
              </a:gdLst>
              <a:ahLst/>
              <a:cxnLst>
                <a:cxn ang="0">
                  <a:pos x="connsiteX0" y="connsiteY0"/>
                </a:cxn>
                <a:cxn ang="0">
                  <a:pos x="connsiteX1" y="connsiteY1"/>
                </a:cxn>
                <a:cxn ang="0">
                  <a:pos x="connsiteX2" y="connsiteY2"/>
                </a:cxn>
                <a:cxn ang="0">
                  <a:pos x="connsiteX3" y="connsiteY3"/>
                </a:cxn>
              </a:cxnLst>
              <a:rect l="l" t="t" r="r" b="b"/>
              <a:pathLst>
                <a:path w="1772157" h="851896">
                  <a:moveTo>
                    <a:pt x="1772157" y="851896"/>
                  </a:moveTo>
                  <a:lnTo>
                    <a:pt x="599822" y="0"/>
                  </a:lnTo>
                  <a:lnTo>
                    <a:pt x="0" y="3110"/>
                  </a:lnTo>
                  <a:lnTo>
                    <a:pt x="0" y="3110"/>
                  </a:lnTo>
                </a:path>
              </a:pathLst>
            </a:custGeom>
            <a:noFill/>
            <a:ln w="38100" cmpd="sng">
              <a:solidFill>
                <a:srgbClr val="145C8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9" name="Freeform 78"/>
            <p:cNvSpPr/>
            <p:nvPr/>
          </p:nvSpPr>
          <p:spPr>
            <a:xfrm flipV="1">
              <a:off x="2040597" y="2729110"/>
              <a:ext cx="1208930" cy="420788"/>
            </a:xfrm>
            <a:custGeom>
              <a:avLst/>
              <a:gdLst>
                <a:gd name="connsiteX0" fmla="*/ 1532467 w 1532467"/>
                <a:gd name="connsiteY0" fmla="*/ 846667 h 846667"/>
                <a:gd name="connsiteX1" fmla="*/ 863600 w 1532467"/>
                <a:gd name="connsiteY1" fmla="*/ 0 h 846667"/>
                <a:gd name="connsiteX2" fmla="*/ 0 w 1532467"/>
                <a:gd name="connsiteY2" fmla="*/ 25400 h 846667"/>
                <a:gd name="connsiteX3" fmla="*/ 0 w 1532467"/>
                <a:gd name="connsiteY3" fmla="*/ 25400 h 846667"/>
                <a:gd name="connsiteX0" fmla="*/ 1532467 w 1532467"/>
                <a:gd name="connsiteY0" fmla="*/ 827129 h 827129"/>
                <a:gd name="connsiteX1" fmla="*/ 592667 w 1532467"/>
                <a:gd name="connsiteY1" fmla="*/ 0 h 827129"/>
                <a:gd name="connsiteX2" fmla="*/ 0 w 1532467"/>
                <a:gd name="connsiteY2" fmla="*/ 5862 h 827129"/>
                <a:gd name="connsiteX3" fmla="*/ 0 w 1532467"/>
                <a:gd name="connsiteY3" fmla="*/ 5862 h 827129"/>
                <a:gd name="connsiteX0" fmla="*/ 1532467 w 1532467"/>
                <a:gd name="connsiteY0" fmla="*/ 824377 h 824377"/>
                <a:gd name="connsiteX1" fmla="*/ 599822 w 1532467"/>
                <a:gd name="connsiteY1" fmla="*/ 0 h 824377"/>
                <a:gd name="connsiteX2" fmla="*/ 0 w 1532467"/>
                <a:gd name="connsiteY2" fmla="*/ 3110 h 824377"/>
                <a:gd name="connsiteX3" fmla="*/ 0 w 1532467"/>
                <a:gd name="connsiteY3" fmla="*/ 3110 h 824377"/>
              </a:gdLst>
              <a:ahLst/>
              <a:cxnLst>
                <a:cxn ang="0">
                  <a:pos x="connsiteX0" y="connsiteY0"/>
                </a:cxn>
                <a:cxn ang="0">
                  <a:pos x="connsiteX1" y="connsiteY1"/>
                </a:cxn>
                <a:cxn ang="0">
                  <a:pos x="connsiteX2" y="connsiteY2"/>
                </a:cxn>
                <a:cxn ang="0">
                  <a:pos x="connsiteX3" y="connsiteY3"/>
                </a:cxn>
              </a:cxnLst>
              <a:rect l="l" t="t" r="r" b="b"/>
              <a:pathLst>
                <a:path w="1532467" h="824377">
                  <a:moveTo>
                    <a:pt x="1532467" y="824377"/>
                  </a:moveTo>
                  <a:lnTo>
                    <a:pt x="599822" y="0"/>
                  </a:lnTo>
                  <a:lnTo>
                    <a:pt x="0" y="3110"/>
                  </a:lnTo>
                  <a:lnTo>
                    <a:pt x="0" y="3110"/>
                  </a:lnTo>
                </a:path>
              </a:pathLst>
            </a:custGeom>
            <a:noFill/>
            <a:ln w="38100" cmpd="sng">
              <a:solidFill>
                <a:srgbClr val="145C8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3" name="Freeform 92"/>
            <p:cNvSpPr/>
            <p:nvPr/>
          </p:nvSpPr>
          <p:spPr>
            <a:xfrm flipV="1">
              <a:off x="2461382" y="3560165"/>
              <a:ext cx="960577" cy="632451"/>
            </a:xfrm>
            <a:custGeom>
              <a:avLst/>
              <a:gdLst>
                <a:gd name="connsiteX0" fmla="*/ 1532467 w 1532467"/>
                <a:gd name="connsiteY0" fmla="*/ 846667 h 846667"/>
                <a:gd name="connsiteX1" fmla="*/ 863600 w 1532467"/>
                <a:gd name="connsiteY1" fmla="*/ 0 h 846667"/>
                <a:gd name="connsiteX2" fmla="*/ 0 w 1532467"/>
                <a:gd name="connsiteY2" fmla="*/ 25400 h 846667"/>
                <a:gd name="connsiteX3" fmla="*/ 0 w 1532467"/>
                <a:gd name="connsiteY3" fmla="*/ 25400 h 846667"/>
                <a:gd name="connsiteX0" fmla="*/ 1532467 w 1532467"/>
                <a:gd name="connsiteY0" fmla="*/ 827129 h 827129"/>
                <a:gd name="connsiteX1" fmla="*/ 592667 w 1532467"/>
                <a:gd name="connsiteY1" fmla="*/ 0 h 827129"/>
                <a:gd name="connsiteX2" fmla="*/ 0 w 1532467"/>
                <a:gd name="connsiteY2" fmla="*/ 5862 h 827129"/>
                <a:gd name="connsiteX3" fmla="*/ 0 w 1532467"/>
                <a:gd name="connsiteY3" fmla="*/ 5862 h 827129"/>
                <a:gd name="connsiteX0" fmla="*/ 1532467 w 1532467"/>
                <a:gd name="connsiteY0" fmla="*/ 824377 h 824377"/>
                <a:gd name="connsiteX1" fmla="*/ 599822 w 1532467"/>
                <a:gd name="connsiteY1" fmla="*/ 0 h 824377"/>
                <a:gd name="connsiteX2" fmla="*/ 0 w 1532467"/>
                <a:gd name="connsiteY2" fmla="*/ 3110 h 824377"/>
                <a:gd name="connsiteX3" fmla="*/ 0 w 1532467"/>
                <a:gd name="connsiteY3" fmla="*/ 3110 h 824377"/>
                <a:gd name="connsiteX0" fmla="*/ 1217650 w 1217650"/>
                <a:gd name="connsiteY0" fmla="*/ 1239052 h 1239052"/>
                <a:gd name="connsiteX1" fmla="*/ 599822 w 1217650"/>
                <a:gd name="connsiteY1" fmla="*/ 0 h 1239052"/>
                <a:gd name="connsiteX2" fmla="*/ 0 w 1217650"/>
                <a:gd name="connsiteY2" fmla="*/ 3110 h 1239052"/>
                <a:gd name="connsiteX3" fmla="*/ 0 w 1217650"/>
                <a:gd name="connsiteY3" fmla="*/ 3110 h 1239052"/>
              </a:gdLst>
              <a:ahLst/>
              <a:cxnLst>
                <a:cxn ang="0">
                  <a:pos x="connsiteX0" y="connsiteY0"/>
                </a:cxn>
                <a:cxn ang="0">
                  <a:pos x="connsiteX1" y="connsiteY1"/>
                </a:cxn>
                <a:cxn ang="0">
                  <a:pos x="connsiteX2" y="connsiteY2"/>
                </a:cxn>
                <a:cxn ang="0">
                  <a:pos x="connsiteX3" y="connsiteY3"/>
                </a:cxn>
              </a:cxnLst>
              <a:rect l="l" t="t" r="r" b="b"/>
              <a:pathLst>
                <a:path w="1217650" h="1239052">
                  <a:moveTo>
                    <a:pt x="1217650" y="1239052"/>
                  </a:moveTo>
                  <a:lnTo>
                    <a:pt x="599822" y="0"/>
                  </a:lnTo>
                  <a:lnTo>
                    <a:pt x="0" y="3110"/>
                  </a:lnTo>
                  <a:lnTo>
                    <a:pt x="0" y="3110"/>
                  </a:lnTo>
                </a:path>
              </a:pathLst>
            </a:custGeom>
            <a:noFill/>
            <a:ln w="38100" cmpd="sng">
              <a:solidFill>
                <a:srgbClr val="145C8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8" name="Freeform 97"/>
            <p:cNvSpPr/>
            <p:nvPr/>
          </p:nvSpPr>
          <p:spPr>
            <a:xfrm flipH="1">
              <a:off x="5692754" y="1833544"/>
              <a:ext cx="1471987" cy="873655"/>
            </a:xfrm>
            <a:custGeom>
              <a:avLst/>
              <a:gdLst>
                <a:gd name="connsiteX0" fmla="*/ 1532467 w 1532467"/>
                <a:gd name="connsiteY0" fmla="*/ 846667 h 846667"/>
                <a:gd name="connsiteX1" fmla="*/ 863600 w 1532467"/>
                <a:gd name="connsiteY1" fmla="*/ 0 h 846667"/>
                <a:gd name="connsiteX2" fmla="*/ 0 w 1532467"/>
                <a:gd name="connsiteY2" fmla="*/ 25400 h 846667"/>
                <a:gd name="connsiteX3" fmla="*/ 0 w 1532467"/>
                <a:gd name="connsiteY3" fmla="*/ 25400 h 846667"/>
                <a:gd name="connsiteX0" fmla="*/ 1532467 w 1532467"/>
                <a:gd name="connsiteY0" fmla="*/ 827129 h 827129"/>
                <a:gd name="connsiteX1" fmla="*/ 592667 w 1532467"/>
                <a:gd name="connsiteY1" fmla="*/ 0 h 827129"/>
                <a:gd name="connsiteX2" fmla="*/ 0 w 1532467"/>
                <a:gd name="connsiteY2" fmla="*/ 5862 h 827129"/>
                <a:gd name="connsiteX3" fmla="*/ 0 w 1532467"/>
                <a:gd name="connsiteY3" fmla="*/ 5862 h 827129"/>
                <a:gd name="connsiteX0" fmla="*/ 1532467 w 1532467"/>
                <a:gd name="connsiteY0" fmla="*/ 824377 h 824377"/>
                <a:gd name="connsiteX1" fmla="*/ 599822 w 1532467"/>
                <a:gd name="connsiteY1" fmla="*/ 0 h 824377"/>
                <a:gd name="connsiteX2" fmla="*/ 0 w 1532467"/>
                <a:gd name="connsiteY2" fmla="*/ 3110 h 824377"/>
                <a:gd name="connsiteX3" fmla="*/ 0 w 1532467"/>
                <a:gd name="connsiteY3" fmla="*/ 3110 h 824377"/>
                <a:gd name="connsiteX0" fmla="*/ 1772157 w 1772157"/>
                <a:gd name="connsiteY0" fmla="*/ 851896 h 851896"/>
                <a:gd name="connsiteX1" fmla="*/ 599822 w 1772157"/>
                <a:gd name="connsiteY1" fmla="*/ 0 h 851896"/>
                <a:gd name="connsiteX2" fmla="*/ 0 w 1772157"/>
                <a:gd name="connsiteY2" fmla="*/ 3110 h 851896"/>
                <a:gd name="connsiteX3" fmla="*/ 0 w 1772157"/>
                <a:gd name="connsiteY3" fmla="*/ 3110 h 851896"/>
              </a:gdLst>
              <a:ahLst/>
              <a:cxnLst>
                <a:cxn ang="0">
                  <a:pos x="connsiteX0" y="connsiteY0"/>
                </a:cxn>
                <a:cxn ang="0">
                  <a:pos x="connsiteX1" y="connsiteY1"/>
                </a:cxn>
                <a:cxn ang="0">
                  <a:pos x="connsiteX2" y="connsiteY2"/>
                </a:cxn>
                <a:cxn ang="0">
                  <a:pos x="connsiteX3" y="connsiteY3"/>
                </a:cxn>
              </a:cxnLst>
              <a:rect l="l" t="t" r="r" b="b"/>
              <a:pathLst>
                <a:path w="1772157" h="851896">
                  <a:moveTo>
                    <a:pt x="1772157" y="851896"/>
                  </a:moveTo>
                  <a:lnTo>
                    <a:pt x="599822" y="0"/>
                  </a:lnTo>
                  <a:lnTo>
                    <a:pt x="0" y="3110"/>
                  </a:lnTo>
                  <a:lnTo>
                    <a:pt x="0" y="3110"/>
                  </a:lnTo>
                </a:path>
              </a:pathLst>
            </a:custGeom>
            <a:noFill/>
            <a:ln w="38100" cmpd="sng">
              <a:solidFill>
                <a:srgbClr val="145C8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2" name="Freeform 111"/>
            <p:cNvSpPr/>
            <p:nvPr/>
          </p:nvSpPr>
          <p:spPr>
            <a:xfrm flipH="1" flipV="1">
              <a:off x="5835584" y="2686895"/>
              <a:ext cx="1272896" cy="420788"/>
            </a:xfrm>
            <a:custGeom>
              <a:avLst/>
              <a:gdLst>
                <a:gd name="connsiteX0" fmla="*/ 1532467 w 1532467"/>
                <a:gd name="connsiteY0" fmla="*/ 846667 h 846667"/>
                <a:gd name="connsiteX1" fmla="*/ 863600 w 1532467"/>
                <a:gd name="connsiteY1" fmla="*/ 0 h 846667"/>
                <a:gd name="connsiteX2" fmla="*/ 0 w 1532467"/>
                <a:gd name="connsiteY2" fmla="*/ 25400 h 846667"/>
                <a:gd name="connsiteX3" fmla="*/ 0 w 1532467"/>
                <a:gd name="connsiteY3" fmla="*/ 25400 h 846667"/>
                <a:gd name="connsiteX0" fmla="*/ 1532467 w 1532467"/>
                <a:gd name="connsiteY0" fmla="*/ 827129 h 827129"/>
                <a:gd name="connsiteX1" fmla="*/ 592667 w 1532467"/>
                <a:gd name="connsiteY1" fmla="*/ 0 h 827129"/>
                <a:gd name="connsiteX2" fmla="*/ 0 w 1532467"/>
                <a:gd name="connsiteY2" fmla="*/ 5862 h 827129"/>
                <a:gd name="connsiteX3" fmla="*/ 0 w 1532467"/>
                <a:gd name="connsiteY3" fmla="*/ 5862 h 827129"/>
                <a:gd name="connsiteX0" fmla="*/ 1532467 w 1532467"/>
                <a:gd name="connsiteY0" fmla="*/ 824377 h 824377"/>
                <a:gd name="connsiteX1" fmla="*/ 599822 w 1532467"/>
                <a:gd name="connsiteY1" fmla="*/ 0 h 824377"/>
                <a:gd name="connsiteX2" fmla="*/ 0 w 1532467"/>
                <a:gd name="connsiteY2" fmla="*/ 3110 h 824377"/>
                <a:gd name="connsiteX3" fmla="*/ 0 w 1532467"/>
                <a:gd name="connsiteY3" fmla="*/ 3110 h 824377"/>
              </a:gdLst>
              <a:ahLst/>
              <a:cxnLst>
                <a:cxn ang="0">
                  <a:pos x="connsiteX0" y="connsiteY0"/>
                </a:cxn>
                <a:cxn ang="0">
                  <a:pos x="connsiteX1" y="connsiteY1"/>
                </a:cxn>
                <a:cxn ang="0">
                  <a:pos x="connsiteX2" y="connsiteY2"/>
                </a:cxn>
                <a:cxn ang="0">
                  <a:pos x="connsiteX3" y="connsiteY3"/>
                </a:cxn>
              </a:cxnLst>
              <a:rect l="l" t="t" r="r" b="b"/>
              <a:pathLst>
                <a:path w="1532467" h="824377">
                  <a:moveTo>
                    <a:pt x="1532467" y="824377"/>
                  </a:moveTo>
                  <a:lnTo>
                    <a:pt x="599822" y="0"/>
                  </a:lnTo>
                  <a:lnTo>
                    <a:pt x="0" y="3110"/>
                  </a:lnTo>
                  <a:lnTo>
                    <a:pt x="0" y="3110"/>
                  </a:lnTo>
                </a:path>
              </a:pathLst>
            </a:custGeom>
            <a:noFill/>
            <a:ln w="38100" cmpd="sng">
              <a:solidFill>
                <a:srgbClr val="145C8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6" name="Freeform 115"/>
            <p:cNvSpPr/>
            <p:nvPr/>
          </p:nvSpPr>
          <p:spPr>
            <a:xfrm flipH="1" flipV="1">
              <a:off x="5654025" y="3526298"/>
              <a:ext cx="1011402" cy="632451"/>
            </a:xfrm>
            <a:custGeom>
              <a:avLst/>
              <a:gdLst>
                <a:gd name="connsiteX0" fmla="*/ 1532467 w 1532467"/>
                <a:gd name="connsiteY0" fmla="*/ 846667 h 846667"/>
                <a:gd name="connsiteX1" fmla="*/ 863600 w 1532467"/>
                <a:gd name="connsiteY1" fmla="*/ 0 h 846667"/>
                <a:gd name="connsiteX2" fmla="*/ 0 w 1532467"/>
                <a:gd name="connsiteY2" fmla="*/ 25400 h 846667"/>
                <a:gd name="connsiteX3" fmla="*/ 0 w 1532467"/>
                <a:gd name="connsiteY3" fmla="*/ 25400 h 846667"/>
                <a:gd name="connsiteX0" fmla="*/ 1532467 w 1532467"/>
                <a:gd name="connsiteY0" fmla="*/ 827129 h 827129"/>
                <a:gd name="connsiteX1" fmla="*/ 592667 w 1532467"/>
                <a:gd name="connsiteY1" fmla="*/ 0 h 827129"/>
                <a:gd name="connsiteX2" fmla="*/ 0 w 1532467"/>
                <a:gd name="connsiteY2" fmla="*/ 5862 h 827129"/>
                <a:gd name="connsiteX3" fmla="*/ 0 w 1532467"/>
                <a:gd name="connsiteY3" fmla="*/ 5862 h 827129"/>
                <a:gd name="connsiteX0" fmla="*/ 1532467 w 1532467"/>
                <a:gd name="connsiteY0" fmla="*/ 824377 h 824377"/>
                <a:gd name="connsiteX1" fmla="*/ 599822 w 1532467"/>
                <a:gd name="connsiteY1" fmla="*/ 0 h 824377"/>
                <a:gd name="connsiteX2" fmla="*/ 0 w 1532467"/>
                <a:gd name="connsiteY2" fmla="*/ 3110 h 824377"/>
                <a:gd name="connsiteX3" fmla="*/ 0 w 1532467"/>
                <a:gd name="connsiteY3" fmla="*/ 3110 h 824377"/>
                <a:gd name="connsiteX0" fmla="*/ 1217650 w 1217650"/>
                <a:gd name="connsiteY0" fmla="*/ 1239052 h 1239052"/>
                <a:gd name="connsiteX1" fmla="*/ 599822 w 1217650"/>
                <a:gd name="connsiteY1" fmla="*/ 0 h 1239052"/>
                <a:gd name="connsiteX2" fmla="*/ 0 w 1217650"/>
                <a:gd name="connsiteY2" fmla="*/ 3110 h 1239052"/>
                <a:gd name="connsiteX3" fmla="*/ 0 w 1217650"/>
                <a:gd name="connsiteY3" fmla="*/ 3110 h 1239052"/>
              </a:gdLst>
              <a:ahLst/>
              <a:cxnLst>
                <a:cxn ang="0">
                  <a:pos x="connsiteX0" y="connsiteY0"/>
                </a:cxn>
                <a:cxn ang="0">
                  <a:pos x="connsiteX1" y="connsiteY1"/>
                </a:cxn>
                <a:cxn ang="0">
                  <a:pos x="connsiteX2" y="connsiteY2"/>
                </a:cxn>
                <a:cxn ang="0">
                  <a:pos x="connsiteX3" y="connsiteY3"/>
                </a:cxn>
              </a:cxnLst>
              <a:rect l="l" t="t" r="r" b="b"/>
              <a:pathLst>
                <a:path w="1217650" h="1239052">
                  <a:moveTo>
                    <a:pt x="1217650" y="1239052"/>
                  </a:moveTo>
                  <a:lnTo>
                    <a:pt x="599822" y="0"/>
                  </a:lnTo>
                  <a:lnTo>
                    <a:pt x="0" y="3110"/>
                  </a:lnTo>
                  <a:lnTo>
                    <a:pt x="0" y="3110"/>
                  </a:lnTo>
                </a:path>
              </a:pathLst>
            </a:custGeom>
            <a:noFill/>
            <a:ln w="38100" cmpd="sng">
              <a:solidFill>
                <a:srgbClr val="145C8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3" name="Picture 2" descr="customize-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147" y="3721018"/>
              <a:ext cx="962733" cy="1106424"/>
            </a:xfrm>
            <a:prstGeom prst="rect">
              <a:avLst/>
            </a:prstGeom>
          </p:spPr>
        </p:pic>
        <p:pic>
          <p:nvPicPr>
            <p:cNvPr id="6" name="Picture 5" descr="PERFORMANCE-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4533" y="2529586"/>
              <a:ext cx="962733" cy="1106424"/>
            </a:xfrm>
            <a:prstGeom prst="rect">
              <a:avLst/>
            </a:prstGeom>
          </p:spPr>
        </p:pic>
        <p:pic>
          <p:nvPicPr>
            <p:cNvPr id="7" name="Picture 6" descr="UPGRADE-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8480" y="2529884"/>
              <a:ext cx="962733" cy="1106424"/>
            </a:xfrm>
            <a:prstGeom prst="rect">
              <a:avLst/>
            </a:prstGeom>
          </p:spPr>
        </p:pic>
        <p:pic>
          <p:nvPicPr>
            <p:cNvPr id="8" name="Picture 7" descr="stack2-icon.ps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697" y="1092195"/>
              <a:ext cx="962733" cy="1106424"/>
            </a:xfrm>
            <a:prstGeom prst="rect">
              <a:avLst/>
            </a:prstGeom>
          </p:spPr>
        </p:pic>
        <p:pic>
          <p:nvPicPr>
            <p:cNvPr id="9" name="Picture 8" descr="integrate-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4741" y="1269994"/>
              <a:ext cx="962733" cy="1106424"/>
            </a:xfrm>
            <a:prstGeom prst="rect">
              <a:avLst/>
            </a:prstGeom>
          </p:spPr>
        </p:pic>
        <p:pic>
          <p:nvPicPr>
            <p:cNvPr id="11" name="Picture 10" descr="quality-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6960" y="3731029"/>
              <a:ext cx="962733" cy="1106424"/>
            </a:xfrm>
            <a:prstGeom prst="rect">
              <a:avLst/>
            </a:prstGeom>
          </p:spPr>
        </p:pic>
        <p:pic>
          <p:nvPicPr>
            <p:cNvPr id="119" name="Picture 1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00454" y="1352644"/>
              <a:ext cx="3343097" cy="3347118"/>
            </a:xfrm>
            <a:prstGeom prst="rect">
              <a:avLst/>
            </a:prstGeom>
          </p:spPr>
        </p:pic>
      </p:grpSp>
      <p:sp>
        <p:nvSpPr>
          <p:cNvPr id="13" name="TextBox 12"/>
          <p:cNvSpPr txBox="1"/>
          <p:nvPr/>
        </p:nvSpPr>
        <p:spPr>
          <a:xfrm>
            <a:off x="522119" y="1571126"/>
            <a:ext cx="1959574" cy="369332"/>
          </a:xfrm>
          <a:prstGeom prst="rect">
            <a:avLst/>
          </a:prstGeom>
          <a:noFill/>
        </p:spPr>
        <p:txBody>
          <a:bodyPr wrap="none" rtlCol="0">
            <a:spAutoFit/>
          </a:bodyPr>
          <a:lstStyle/>
          <a:p>
            <a:pPr algn="r"/>
            <a:r>
              <a:rPr lang="en-US" b="1" dirty="0">
                <a:solidFill>
                  <a:srgbClr val="FFFFFF"/>
                </a:solidFill>
                <a:cs typeface="Calibri"/>
              </a:rPr>
              <a:t>Modern tech </a:t>
            </a:r>
            <a:r>
              <a:rPr lang="en-US" b="1" dirty="0" smtClean="0">
                <a:solidFill>
                  <a:srgbClr val="FFFFFF"/>
                </a:solidFill>
                <a:cs typeface="Calibri"/>
              </a:rPr>
              <a:t>stack</a:t>
            </a:r>
            <a:endParaRPr lang="en-US" b="1" dirty="0">
              <a:solidFill>
                <a:srgbClr val="FFFFFF"/>
              </a:solidFill>
              <a:cs typeface="Calibri"/>
            </a:endParaRPr>
          </a:p>
        </p:txBody>
      </p:sp>
      <p:sp>
        <p:nvSpPr>
          <p:cNvPr id="14" name="TextBox 13"/>
          <p:cNvSpPr txBox="1"/>
          <p:nvPr/>
        </p:nvSpPr>
        <p:spPr>
          <a:xfrm>
            <a:off x="92386" y="2289288"/>
            <a:ext cx="2389307" cy="646331"/>
          </a:xfrm>
          <a:prstGeom prst="rect">
            <a:avLst/>
          </a:prstGeom>
          <a:noFill/>
        </p:spPr>
        <p:txBody>
          <a:bodyPr wrap="none" rtlCol="0">
            <a:spAutoFit/>
          </a:bodyPr>
          <a:lstStyle/>
          <a:p>
            <a:pPr algn="r"/>
            <a:r>
              <a:rPr lang="en-US" b="1" dirty="0">
                <a:solidFill>
                  <a:srgbClr val="FFFFFF"/>
                </a:solidFill>
                <a:cs typeface="Calibri"/>
              </a:rPr>
              <a:t>Improved </a:t>
            </a:r>
            <a:r>
              <a:rPr lang="en-US" b="1" dirty="0" smtClean="0">
                <a:solidFill>
                  <a:srgbClr val="FFFFFF"/>
                </a:solidFill>
                <a:cs typeface="Calibri"/>
              </a:rPr>
              <a:t>performance</a:t>
            </a:r>
          </a:p>
          <a:p>
            <a:pPr algn="r"/>
            <a:r>
              <a:rPr lang="en-US" b="1" dirty="0" smtClean="0">
                <a:solidFill>
                  <a:srgbClr val="FFFFFF"/>
                </a:solidFill>
                <a:cs typeface="Calibri"/>
              </a:rPr>
              <a:t>&amp; scalability</a:t>
            </a:r>
            <a:endParaRPr lang="en-US" b="1" dirty="0">
              <a:solidFill>
                <a:srgbClr val="FFFFFF"/>
              </a:solidFill>
              <a:cs typeface="Calibri"/>
            </a:endParaRPr>
          </a:p>
        </p:txBody>
      </p:sp>
      <p:sp>
        <p:nvSpPr>
          <p:cNvPr id="15" name="TextBox 14"/>
          <p:cNvSpPr txBox="1"/>
          <p:nvPr/>
        </p:nvSpPr>
        <p:spPr>
          <a:xfrm>
            <a:off x="1101196" y="3166458"/>
            <a:ext cx="1665584" cy="646331"/>
          </a:xfrm>
          <a:prstGeom prst="rect">
            <a:avLst/>
          </a:prstGeom>
          <a:noFill/>
        </p:spPr>
        <p:txBody>
          <a:bodyPr wrap="none" rtlCol="0">
            <a:spAutoFit/>
          </a:bodyPr>
          <a:lstStyle/>
          <a:p>
            <a:pPr algn="r"/>
            <a:r>
              <a:rPr lang="en-US" b="1" dirty="0" smtClean="0">
                <a:solidFill>
                  <a:srgbClr val="FFFFFF"/>
                </a:solidFill>
              </a:rPr>
              <a:t>Streamline</a:t>
            </a:r>
            <a:br>
              <a:rPr lang="en-US" b="1" dirty="0" smtClean="0">
                <a:solidFill>
                  <a:srgbClr val="FFFFFF"/>
                </a:solidFill>
              </a:rPr>
            </a:br>
            <a:r>
              <a:rPr lang="en-US" b="1" dirty="0" smtClean="0">
                <a:solidFill>
                  <a:srgbClr val="FFFFFF"/>
                </a:solidFill>
              </a:rPr>
              <a:t>customizations</a:t>
            </a:r>
            <a:endParaRPr lang="en-US" b="1" dirty="0">
              <a:solidFill>
                <a:srgbClr val="FFFFFF"/>
              </a:solidFill>
            </a:endParaRPr>
          </a:p>
        </p:txBody>
      </p:sp>
      <p:sp>
        <p:nvSpPr>
          <p:cNvPr id="16" name="TextBox 15"/>
          <p:cNvSpPr txBox="1"/>
          <p:nvPr/>
        </p:nvSpPr>
        <p:spPr>
          <a:xfrm>
            <a:off x="6703662" y="1495273"/>
            <a:ext cx="1795235" cy="646331"/>
          </a:xfrm>
          <a:prstGeom prst="rect">
            <a:avLst/>
          </a:prstGeom>
          <a:noFill/>
        </p:spPr>
        <p:txBody>
          <a:bodyPr wrap="none" rtlCol="0">
            <a:spAutoFit/>
          </a:bodyPr>
          <a:lstStyle/>
          <a:p>
            <a:r>
              <a:rPr lang="en-US" b="1" dirty="0">
                <a:solidFill>
                  <a:srgbClr val="FFFFFF"/>
                </a:solidFill>
              </a:rPr>
              <a:t>Simplify </a:t>
            </a:r>
            <a:r>
              <a:rPr lang="en-US" b="1" dirty="0" smtClean="0">
                <a:solidFill>
                  <a:srgbClr val="FFFFFF"/>
                </a:solidFill>
              </a:rPr>
              <a:t>external</a:t>
            </a:r>
            <a:br>
              <a:rPr lang="en-US" b="1" dirty="0" smtClean="0">
                <a:solidFill>
                  <a:srgbClr val="FFFFFF"/>
                </a:solidFill>
              </a:rPr>
            </a:br>
            <a:r>
              <a:rPr lang="en-US" b="1" dirty="0" smtClean="0">
                <a:solidFill>
                  <a:srgbClr val="FFFFFF"/>
                </a:solidFill>
              </a:rPr>
              <a:t>integrations</a:t>
            </a:r>
            <a:endParaRPr lang="en-US" b="1" dirty="0">
              <a:solidFill>
                <a:srgbClr val="FFFFFF"/>
              </a:solidFill>
            </a:endParaRPr>
          </a:p>
        </p:txBody>
      </p:sp>
      <p:sp>
        <p:nvSpPr>
          <p:cNvPr id="17" name="TextBox 16"/>
          <p:cNvSpPr txBox="1"/>
          <p:nvPr/>
        </p:nvSpPr>
        <p:spPr>
          <a:xfrm>
            <a:off x="6682129" y="2306359"/>
            <a:ext cx="1872307" cy="646331"/>
          </a:xfrm>
          <a:prstGeom prst="rect">
            <a:avLst/>
          </a:prstGeom>
          <a:noFill/>
        </p:spPr>
        <p:txBody>
          <a:bodyPr wrap="none" rtlCol="0">
            <a:spAutoFit/>
          </a:bodyPr>
          <a:lstStyle/>
          <a:p>
            <a:r>
              <a:rPr lang="en-US" b="1" dirty="0">
                <a:solidFill>
                  <a:srgbClr val="FFFFFF"/>
                </a:solidFill>
              </a:rPr>
              <a:t>Easier </a:t>
            </a:r>
            <a:r>
              <a:rPr lang="en-US" b="1" dirty="0" smtClean="0">
                <a:solidFill>
                  <a:srgbClr val="FFFFFF"/>
                </a:solidFill>
              </a:rPr>
              <a:t>installation</a:t>
            </a:r>
          </a:p>
          <a:p>
            <a:r>
              <a:rPr lang="en-US" b="1" dirty="0" smtClean="0">
                <a:solidFill>
                  <a:srgbClr val="FFFFFF"/>
                </a:solidFill>
              </a:rPr>
              <a:t>&amp; upgrades</a:t>
            </a:r>
            <a:endParaRPr lang="en-US" b="1" dirty="0">
              <a:solidFill>
                <a:srgbClr val="FFFFFF"/>
              </a:solidFill>
            </a:endParaRPr>
          </a:p>
        </p:txBody>
      </p:sp>
      <p:sp>
        <p:nvSpPr>
          <p:cNvPr id="18" name="TextBox 17"/>
          <p:cNvSpPr txBox="1"/>
          <p:nvPr/>
        </p:nvSpPr>
        <p:spPr>
          <a:xfrm>
            <a:off x="6418273" y="3129697"/>
            <a:ext cx="1844223" cy="646331"/>
          </a:xfrm>
          <a:prstGeom prst="rect">
            <a:avLst/>
          </a:prstGeom>
          <a:noFill/>
        </p:spPr>
        <p:txBody>
          <a:bodyPr wrap="none" rtlCol="0">
            <a:spAutoFit/>
          </a:bodyPr>
          <a:lstStyle/>
          <a:p>
            <a:r>
              <a:rPr lang="en-US" b="1" dirty="0">
                <a:solidFill>
                  <a:srgbClr val="FFFFFF"/>
                </a:solidFill>
              </a:rPr>
              <a:t>High code </a:t>
            </a:r>
            <a:r>
              <a:rPr lang="en-US" b="1" dirty="0" smtClean="0">
                <a:solidFill>
                  <a:srgbClr val="FFFFFF"/>
                </a:solidFill>
              </a:rPr>
              <a:t>quality</a:t>
            </a:r>
            <a:br>
              <a:rPr lang="en-US" b="1" dirty="0" smtClean="0">
                <a:solidFill>
                  <a:srgbClr val="FFFFFF"/>
                </a:solidFill>
              </a:rPr>
            </a:br>
            <a:r>
              <a:rPr lang="en-US" b="1" dirty="0" smtClean="0">
                <a:solidFill>
                  <a:srgbClr val="FFFFFF"/>
                </a:solidFill>
              </a:rPr>
              <a:t>&amp; testing</a:t>
            </a:r>
            <a:endParaRPr lang="en-US" b="1" dirty="0">
              <a:solidFill>
                <a:srgbClr val="FFFFFF"/>
              </a:solidFill>
            </a:endParaRPr>
          </a:p>
        </p:txBody>
      </p:sp>
    </p:spTree>
    <p:extLst>
      <p:ext uri="{BB962C8B-B14F-4D97-AF65-F5344CB8AC3E}">
        <p14:creationId xmlns:p14="http://schemas.microsoft.com/office/powerpoint/2010/main" val="140212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tack2-ico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741" y="1556844"/>
            <a:ext cx="962733" cy="1106424"/>
          </a:xfrm>
          <a:prstGeom prst="rect">
            <a:avLst/>
          </a:prstGeom>
        </p:spPr>
      </p:pic>
      <p:sp>
        <p:nvSpPr>
          <p:cNvPr id="2" name="AutoShape 2" descr="http://admin.realcomm.com/filecabinet/Image/000000/ChasmChar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descr="http://admin.realcomm.com/filecabinet/Image/000000/ChasmChar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Title 4"/>
          <p:cNvSpPr>
            <a:spLocks noGrp="1"/>
          </p:cNvSpPr>
          <p:nvPr>
            <p:ph type="title"/>
          </p:nvPr>
        </p:nvSpPr>
        <p:spPr>
          <a:xfrm>
            <a:off x="2027361" y="1754692"/>
            <a:ext cx="7026455" cy="1021556"/>
          </a:xfrm>
        </p:spPr>
        <p:txBody>
          <a:bodyPr/>
          <a:lstStyle/>
          <a:p>
            <a:r>
              <a:rPr lang="en-US" dirty="0" smtClean="0"/>
              <a:t>Modern Tech Stack</a:t>
            </a:r>
            <a:endParaRPr lang="en-US" dirty="0"/>
          </a:p>
        </p:txBody>
      </p:sp>
    </p:spTree>
    <p:extLst>
      <p:ext uri="{BB962C8B-B14F-4D97-AF65-F5344CB8AC3E}">
        <p14:creationId xmlns:p14="http://schemas.microsoft.com/office/powerpoint/2010/main" val="28596581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Stack</a:t>
            </a:r>
            <a:endParaRPr lang="en-US" dirty="0"/>
          </a:p>
        </p:txBody>
      </p:sp>
      <p:pic>
        <p:nvPicPr>
          <p:cNvPr id="4" name="Picture 3"/>
          <p:cNvPicPr>
            <a:picLocks noChangeAspect="1"/>
          </p:cNvPicPr>
          <p:nvPr/>
        </p:nvPicPr>
        <p:blipFill>
          <a:blip r:embed="rId2"/>
          <a:stretch>
            <a:fillRect/>
          </a:stretch>
        </p:blipFill>
        <p:spPr>
          <a:xfrm>
            <a:off x="6531607" y="2553323"/>
            <a:ext cx="2260600" cy="1378415"/>
          </a:xfrm>
          <a:prstGeom prst="rect">
            <a:avLst/>
          </a:prstGeom>
        </p:spPr>
      </p:pic>
      <p:pic>
        <p:nvPicPr>
          <p:cNvPr id="6" name="Picture 5"/>
          <p:cNvPicPr>
            <a:picLocks noChangeAspect="1"/>
          </p:cNvPicPr>
          <p:nvPr/>
        </p:nvPicPr>
        <p:blipFill>
          <a:blip r:embed="rId3"/>
          <a:stretch>
            <a:fillRect/>
          </a:stretch>
        </p:blipFill>
        <p:spPr>
          <a:xfrm>
            <a:off x="200544" y="2680910"/>
            <a:ext cx="1726017" cy="928388"/>
          </a:xfrm>
          <a:prstGeom prst="rect">
            <a:avLst/>
          </a:prstGeom>
        </p:spPr>
      </p:pic>
      <p:pic>
        <p:nvPicPr>
          <p:cNvPr id="7" name="Picture 6"/>
          <p:cNvPicPr>
            <a:picLocks noChangeAspect="1"/>
          </p:cNvPicPr>
          <p:nvPr/>
        </p:nvPicPr>
        <p:blipFill>
          <a:blip r:embed="rId4"/>
          <a:stretch>
            <a:fillRect/>
          </a:stretch>
        </p:blipFill>
        <p:spPr>
          <a:xfrm>
            <a:off x="3664213" y="1518946"/>
            <a:ext cx="2637636" cy="646308"/>
          </a:xfrm>
          <a:prstGeom prst="rect">
            <a:avLst/>
          </a:prstGeom>
        </p:spPr>
      </p:pic>
      <p:pic>
        <p:nvPicPr>
          <p:cNvPr id="9" name="Picture 8"/>
          <p:cNvPicPr>
            <a:picLocks noChangeAspect="1"/>
          </p:cNvPicPr>
          <p:nvPr/>
        </p:nvPicPr>
        <p:blipFill>
          <a:blip r:embed="rId5"/>
          <a:stretch>
            <a:fillRect/>
          </a:stretch>
        </p:blipFill>
        <p:spPr>
          <a:xfrm>
            <a:off x="4529479" y="2552423"/>
            <a:ext cx="1295291" cy="1295291"/>
          </a:xfrm>
          <a:prstGeom prst="rect">
            <a:avLst/>
          </a:prstGeom>
        </p:spPr>
      </p:pic>
      <p:pic>
        <p:nvPicPr>
          <p:cNvPr id="10" name="Picture 9"/>
          <p:cNvPicPr>
            <a:picLocks noChangeAspect="1"/>
          </p:cNvPicPr>
          <p:nvPr/>
        </p:nvPicPr>
        <p:blipFill>
          <a:blip r:embed="rId6"/>
          <a:stretch>
            <a:fillRect/>
          </a:stretch>
        </p:blipFill>
        <p:spPr>
          <a:xfrm>
            <a:off x="6589153" y="1518946"/>
            <a:ext cx="2145508" cy="863601"/>
          </a:xfrm>
          <a:prstGeom prst="rect">
            <a:avLst/>
          </a:prstGeom>
        </p:spPr>
      </p:pic>
      <p:grpSp>
        <p:nvGrpSpPr>
          <p:cNvPr id="12" name="Group 11"/>
          <p:cNvGrpSpPr/>
          <p:nvPr/>
        </p:nvGrpSpPr>
        <p:grpSpPr>
          <a:xfrm>
            <a:off x="2200476" y="1559769"/>
            <a:ext cx="1245076" cy="2309525"/>
            <a:chOff x="3595688" y="2012628"/>
            <a:chExt cx="1216693" cy="2256877"/>
          </a:xfrm>
        </p:grpSpPr>
        <p:pic>
          <p:nvPicPr>
            <p:cNvPr id="205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b="41773"/>
            <a:stretch/>
          </p:blipFill>
          <p:spPr bwMode="auto">
            <a:xfrm>
              <a:off x="3595688" y="2012628"/>
              <a:ext cx="1215104" cy="1656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83406"/>
            <a:stretch/>
          </p:blipFill>
          <p:spPr bwMode="auto">
            <a:xfrm>
              <a:off x="3597277" y="3797380"/>
              <a:ext cx="1215104" cy="4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 name="Picture 4"/>
          <p:cNvPicPr>
            <a:picLocks noChangeAspect="1"/>
          </p:cNvPicPr>
          <p:nvPr/>
        </p:nvPicPr>
        <p:blipFill rotWithShape="1">
          <a:blip r:embed="rId8"/>
          <a:srcRect l="11126" t="16953" r="17011" b="17590"/>
          <a:stretch/>
        </p:blipFill>
        <p:spPr>
          <a:xfrm>
            <a:off x="188755" y="1632146"/>
            <a:ext cx="1693041" cy="961114"/>
          </a:xfrm>
          <a:prstGeom prst="rect">
            <a:avLst/>
          </a:prstGeom>
        </p:spPr>
      </p:pic>
    </p:spTree>
    <p:extLst>
      <p:ext uri="{BB962C8B-B14F-4D97-AF65-F5344CB8AC3E}">
        <p14:creationId xmlns:p14="http://schemas.microsoft.com/office/powerpoint/2010/main" val="9572915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pic>
        <p:nvPicPr>
          <p:cNvPr id="5" name="Picture 2" descr="https://getcomposer.org/img/logo-composer-transpar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433" y="2143565"/>
            <a:ext cx="1349604" cy="16015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upload.wikimedia.org/wikipedia/commons/7/79/Docker_(container_engine)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r="57338"/>
          <a:stretch/>
        </p:blipFill>
        <p:spPr bwMode="auto">
          <a:xfrm>
            <a:off x="6292859" y="2228946"/>
            <a:ext cx="2550586" cy="14289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91913" y="3157203"/>
            <a:ext cx="1772790" cy="58789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74737" y="2143564"/>
            <a:ext cx="2218079" cy="544705"/>
          </a:xfrm>
          <a:prstGeom prst="rect">
            <a:avLst/>
          </a:prstGeom>
        </p:spPr>
      </p:pic>
      <p:pic>
        <p:nvPicPr>
          <p:cNvPr id="3078" name="Picture 6" descr="http://www.mysql.com/common/logos/logo-mysql-170x1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364" y="2649719"/>
            <a:ext cx="1619250" cy="10953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httpd.apache.org/images/httpd_logo_wide_new.png"/>
          <p:cNvPicPr>
            <a:picLocks noChangeAspect="1" noChangeArrowheads="1"/>
          </p:cNvPicPr>
          <p:nvPr/>
        </p:nvPicPr>
        <p:blipFill rotWithShape="1">
          <a:blip r:embed="rId7">
            <a:extLst>
              <a:ext uri="{28A0092B-C50C-407E-A947-70E740481C1C}">
                <a14:useLocalDpi xmlns:a14="http://schemas.microsoft.com/office/drawing/2010/main" val="0"/>
              </a:ext>
            </a:extLst>
          </a:blip>
          <a:srcRect r="66235"/>
          <a:stretch/>
        </p:blipFill>
        <p:spPr bwMode="auto">
          <a:xfrm>
            <a:off x="407364" y="1955130"/>
            <a:ext cx="1849098" cy="547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7780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admin.realcomm.com/filecabinet/Image/000000/ChasmChar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descr="http://admin.realcomm.com/filecabinet/Image/000000/ChasmChar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 name="Title 5"/>
          <p:cNvSpPr>
            <a:spLocks noGrp="1"/>
          </p:cNvSpPr>
          <p:nvPr>
            <p:ph type="title"/>
          </p:nvPr>
        </p:nvSpPr>
        <p:spPr>
          <a:xfrm>
            <a:off x="2081559" y="1747016"/>
            <a:ext cx="6500513" cy="1021556"/>
          </a:xfrm>
        </p:spPr>
        <p:txBody>
          <a:bodyPr>
            <a:normAutofit fontScale="90000"/>
          </a:bodyPr>
          <a:lstStyle/>
          <a:p>
            <a:r>
              <a:rPr lang="en-US" dirty="0"/>
              <a:t>Improved performance &amp; scalability</a:t>
            </a:r>
            <a:br>
              <a:rPr lang="en-US" dirty="0"/>
            </a:br>
            <a:endParaRPr lang="en-US" dirty="0"/>
          </a:p>
        </p:txBody>
      </p:sp>
      <p:pic>
        <p:nvPicPr>
          <p:cNvPr id="7" name="Picture 6" descr="PERFORMANC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71" y="1773419"/>
            <a:ext cx="962733" cy="1106424"/>
          </a:xfrm>
          <a:prstGeom prst="rect">
            <a:avLst/>
          </a:prstGeom>
        </p:spPr>
      </p:pic>
    </p:spTree>
    <p:extLst>
      <p:ext uri="{BB962C8B-B14F-4D97-AF65-F5344CB8AC3E}">
        <p14:creationId xmlns:p14="http://schemas.microsoft.com/office/powerpoint/2010/main" val="323979883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740</TotalTime>
  <Words>2019</Words>
  <Application>Microsoft Macintosh PowerPoint</Application>
  <PresentationFormat>Presentación en pantalla (16:9)</PresentationFormat>
  <Paragraphs>304</Paragraphs>
  <Slides>37</Slides>
  <Notes>13</Notes>
  <HiddenSlides>0</HiddenSlides>
  <MMClips>0</MMClips>
  <ScaleCrop>false</ScaleCrop>
  <HeadingPairs>
    <vt:vector size="4" baseType="variant">
      <vt:variant>
        <vt:lpstr>Tema</vt:lpstr>
      </vt:variant>
      <vt:variant>
        <vt:i4>1</vt:i4>
      </vt:variant>
      <vt:variant>
        <vt:lpstr>Títulos de diapositiva</vt:lpstr>
      </vt:variant>
      <vt:variant>
        <vt:i4>37</vt:i4>
      </vt:variant>
    </vt:vector>
  </HeadingPairs>
  <TitlesOfParts>
    <vt:vector size="38" baseType="lpstr">
      <vt:lpstr>Tema de Office</vt:lpstr>
      <vt:lpstr>Magento 2 Overview</vt:lpstr>
      <vt:lpstr>Magento 2 Timeline  &amp; Goals</vt:lpstr>
      <vt:lpstr>Release Approach</vt:lpstr>
      <vt:lpstr>Product and Software Versions</vt:lpstr>
      <vt:lpstr>Presentación de PowerPoint</vt:lpstr>
      <vt:lpstr>Modern Tech Stack</vt:lpstr>
      <vt:lpstr>Tech Stack</vt:lpstr>
      <vt:lpstr>Integration</vt:lpstr>
      <vt:lpstr>Improved performance &amp; scalability </vt:lpstr>
      <vt:lpstr>Page Caching</vt:lpstr>
      <vt:lpstr>Page Caching Indexing</vt:lpstr>
      <vt:lpstr>Page Caching Indexing Perf Toolkit</vt:lpstr>
      <vt:lpstr>Page Caching Indexing Perf Toolkit Scalability</vt:lpstr>
      <vt:lpstr>Docker and Simplifying Cloud Scalability</vt:lpstr>
      <vt:lpstr>Streamline customizations</vt:lpstr>
      <vt:lpstr>Dependency Injection</vt:lpstr>
      <vt:lpstr>Mage Class</vt:lpstr>
      <vt:lpstr>Interceptors &amp; Plugins</vt:lpstr>
      <vt:lpstr>Presentación de PowerPoint</vt:lpstr>
      <vt:lpstr>Modularity</vt:lpstr>
      <vt:lpstr>Modularity</vt:lpstr>
      <vt:lpstr>Price Logic</vt:lpstr>
      <vt:lpstr>i18n</vt:lpstr>
      <vt:lpstr>Layouts</vt:lpstr>
      <vt:lpstr>Magento UI Library</vt:lpstr>
      <vt:lpstr>Blank Theme</vt:lpstr>
      <vt:lpstr>Multilevel Theme Inheritance</vt:lpstr>
      <vt:lpstr>Simplify external integrations</vt:lpstr>
      <vt:lpstr>Service Layer and Web API</vt:lpstr>
      <vt:lpstr>Side Benefit of Web Services: Exposing the Magento Schema</vt:lpstr>
      <vt:lpstr>Easier installation &amp; upgrades</vt:lpstr>
      <vt:lpstr>Composer and Deployment Tool</vt:lpstr>
      <vt:lpstr>High code quality &amp; testing </vt:lpstr>
      <vt:lpstr>Test Automation</vt:lpstr>
      <vt:lpstr>Conclusions</vt:lpstr>
      <vt:lpstr>In a Nutshell</vt:lpstr>
      <vt:lpstr>Thank You!</vt:lpstr>
    </vt:vector>
  </TitlesOfParts>
  <Company>i4</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 R</dc:creator>
  <cp:lastModifiedBy>Ignacio Riesco</cp:lastModifiedBy>
  <cp:revision>31</cp:revision>
  <dcterms:created xsi:type="dcterms:W3CDTF">2014-09-12T19:03:13Z</dcterms:created>
  <dcterms:modified xsi:type="dcterms:W3CDTF">2014-09-21T16:32:19Z</dcterms:modified>
</cp:coreProperties>
</file>